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0"/>
  </p:notesMasterIdLst>
  <p:sldIdLst>
    <p:sldId id="256" r:id="rId2"/>
    <p:sldId id="327" r:id="rId3"/>
    <p:sldId id="321" r:id="rId4"/>
    <p:sldId id="270" r:id="rId5"/>
    <p:sldId id="372" r:id="rId6"/>
    <p:sldId id="373"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2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50" r:id="rId51"/>
    <p:sldId id="257" r:id="rId52"/>
    <p:sldId id="322" r:id="rId53"/>
    <p:sldId id="326" r:id="rId54"/>
    <p:sldId id="323" r:id="rId55"/>
    <p:sldId id="324" r:id="rId56"/>
    <p:sldId id="325" r:id="rId57"/>
    <p:sldId id="285" r:id="rId58"/>
    <p:sldId id="286" r:id="rId59"/>
    <p:sldId id="371" r:id="rId60"/>
    <p:sldId id="301" r:id="rId61"/>
    <p:sldId id="302" r:id="rId62"/>
    <p:sldId id="274" r:id="rId63"/>
    <p:sldId id="276" r:id="rId64"/>
    <p:sldId id="300" r:id="rId65"/>
    <p:sldId id="290" r:id="rId66"/>
    <p:sldId id="289" r:id="rId67"/>
    <p:sldId id="288" r:id="rId68"/>
    <p:sldId id="269" r:id="rId69"/>
    <p:sldId id="287" r:id="rId70"/>
    <p:sldId id="308" r:id="rId71"/>
    <p:sldId id="299" r:id="rId72"/>
    <p:sldId id="292" r:id="rId73"/>
    <p:sldId id="376" r:id="rId74"/>
    <p:sldId id="377" r:id="rId75"/>
    <p:sldId id="375" r:id="rId76"/>
    <p:sldId id="293" r:id="rId77"/>
    <p:sldId id="294" r:id="rId78"/>
    <p:sldId id="374" r:id="rId7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5319" autoAdjust="0"/>
  </p:normalViewPr>
  <p:slideViewPr>
    <p:cSldViewPr>
      <p:cViewPr>
        <p:scale>
          <a:sx n="80" d="100"/>
          <a:sy n="80" d="100"/>
        </p:scale>
        <p:origin x="-1176" y="-198"/>
      </p:cViewPr>
      <p:guideLst>
        <p:guide orient="horz" pos="2160"/>
        <p:guide pos="2880"/>
      </p:guideLst>
    </p:cSldViewPr>
  </p:slideViewPr>
  <p:outlineViewPr>
    <p:cViewPr>
      <p:scale>
        <a:sx n="33" d="100"/>
        <a:sy n="33" d="100"/>
      </p:scale>
      <p:origin x="0" y="65586"/>
    </p:cViewPr>
  </p:outlineViewPr>
  <p:notesTextViewPr>
    <p:cViewPr>
      <p:scale>
        <a:sx n="100" d="100"/>
        <a:sy n="100" d="100"/>
      </p:scale>
      <p:origin x="0" y="0"/>
    </p:cViewPr>
  </p:notesTextViewPr>
  <p:sorterViewPr>
    <p:cViewPr>
      <p:scale>
        <a:sx n="100" d="100"/>
        <a:sy n="100" d="100"/>
      </p:scale>
      <p:origin x="0" y="10980"/>
    </p:cViewPr>
  </p:sorterViewPr>
  <p:notesViewPr>
    <p:cSldViewPr>
      <p:cViewPr varScale="1">
        <p:scale>
          <a:sx n="55" d="100"/>
          <a:sy n="55" d="100"/>
        </p:scale>
        <p:origin x="-28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08315F6-930D-439D-B2AD-6462F98AFE32}" type="datetimeFigureOut">
              <a:rPr lang="en-US" smtClean="0"/>
              <a:pPr/>
              <a:t>4/3/2017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D49DC61-CAD8-4163-854D-F86AB044C895}" type="slidenum">
              <a:rPr lang="en-US" smtClean="0"/>
              <a:pPr/>
              <a:t>‹#›</a:t>
            </a:fld>
            <a:endParaRPr lang="en-US"/>
          </a:p>
        </p:txBody>
      </p:sp>
    </p:spTree>
    <p:extLst>
      <p:ext uri="{BB962C8B-B14F-4D97-AF65-F5344CB8AC3E}">
        <p14:creationId xmlns:p14="http://schemas.microsoft.com/office/powerpoint/2010/main" val="8819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fightbac.org/safe-food-handli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Cooking merit badge requirements</a:t>
            </a:r>
          </a:p>
          <a:p>
            <a:r>
              <a:rPr lang="en-US" b="1" dirty="0" smtClean="0"/>
              <a:t>Note: The meals prepared for Cooking merit badge requirements 4, 5, and 6 will count only toward fulfilling those requirements and will not count toward rank advancement or other merit badges. Meals prepared for rank </a:t>
            </a:r>
            <a:r>
              <a:rPr lang="en-US" b="1" dirty="0" err="1" smtClean="0"/>
              <a:t>advance¬ment</a:t>
            </a:r>
            <a:r>
              <a:rPr lang="en-US" b="1" dirty="0" smtClean="0"/>
              <a:t> or other merit badges may not count toward the Cooking merit badge. You must not repeat any menus for meals actually prepared or cooked in requirements 4, 5, and 6.</a:t>
            </a:r>
            <a:r>
              <a:rPr lang="en-US" b="1" dirty="0" smtClean="0">
                <a:effectLst/>
              </a:rPr>
              <a:t>Health and safety.</a:t>
            </a:r>
            <a:r>
              <a:rPr lang="en-US" dirty="0" smtClean="0">
                <a:effectLst/>
              </a:rPr>
              <a:t> Do the </a:t>
            </a:r>
            <a:r>
              <a:rPr lang="en-US" dirty="0" err="1" smtClean="0">
                <a:effectLst/>
              </a:rPr>
              <a:t>following:a</a:t>
            </a:r>
            <a:r>
              <a:rPr lang="en-US" dirty="0" smtClean="0">
                <a:effectLst/>
              </a:rPr>
              <a:t>. Explain to your counselor the most likely hazards you may encounter while participating in cooking activities and what you should do to anticipate, help prevent, mitigate, and respond to these </a:t>
            </a:r>
            <a:r>
              <a:rPr lang="en-US" dirty="0" err="1" smtClean="0">
                <a:effectLst/>
              </a:rPr>
              <a:t>hazards.b</a:t>
            </a:r>
            <a:r>
              <a:rPr lang="en-US" dirty="0" smtClean="0">
                <a:effectLst/>
              </a:rPr>
              <a:t>. Show that you know first aid for and how to prevent injuries or illnesses that could occur while preparing meals and eating, including burns and scalds, cuts, choking, and allergic </a:t>
            </a:r>
            <a:r>
              <a:rPr lang="en-US" dirty="0" err="1" smtClean="0">
                <a:effectLst/>
              </a:rPr>
              <a:t>reactions.c</a:t>
            </a:r>
            <a:r>
              <a:rPr lang="en-US" dirty="0" smtClean="0">
                <a:effectLst/>
              </a:rPr>
              <a:t>. Describe how meat, fish, chicken, eggs, dairy products, and fresh vegetables should be stored, transported, and properly prepared for cooking. Explain how to prevent cross-</a:t>
            </a:r>
            <a:r>
              <a:rPr lang="en-US" dirty="0" err="1" smtClean="0">
                <a:effectLst/>
              </a:rPr>
              <a:t>contamination.d</a:t>
            </a:r>
            <a:r>
              <a:rPr lang="en-US" dirty="0" smtClean="0">
                <a:effectLst/>
              </a:rPr>
              <a:t>. Discuss with your counselor food allergies, food intolerance, and food-related illnesses and diseases. Explain why someone who handles or prepares food needs to be aware of these </a:t>
            </a:r>
            <a:r>
              <a:rPr lang="en-US" dirty="0" err="1" smtClean="0">
                <a:effectLst/>
              </a:rPr>
              <a:t>concerns.e</a:t>
            </a:r>
            <a:r>
              <a:rPr lang="en-US" dirty="0" smtClean="0">
                <a:effectLst/>
              </a:rPr>
              <a:t>. Discuss with your counselor why reading food labels is important. Explain how to identify common allergens such as peanuts, tree nuts, milk, eggs, wheat, soy, and shellfish.</a:t>
            </a:r>
          </a:p>
          <a:p>
            <a:r>
              <a:rPr lang="en-US" b="1" dirty="0" smtClean="0">
                <a:effectLst/>
              </a:rPr>
              <a:t>Nutrition.</a:t>
            </a:r>
            <a:r>
              <a:rPr lang="en-US" dirty="0" smtClean="0">
                <a:effectLst/>
              </a:rPr>
              <a:t> Do the </a:t>
            </a:r>
            <a:r>
              <a:rPr lang="en-US" dirty="0" err="1" smtClean="0">
                <a:effectLst/>
              </a:rPr>
              <a:t>following:a</a:t>
            </a:r>
            <a:r>
              <a:rPr lang="en-US" dirty="0" smtClean="0">
                <a:effectLst/>
              </a:rPr>
              <a:t>. Using the </a:t>
            </a:r>
            <a:r>
              <a:rPr lang="en-US" dirty="0" err="1" smtClean="0">
                <a:effectLst/>
              </a:rPr>
              <a:t>MyPlate</a:t>
            </a:r>
            <a:r>
              <a:rPr lang="en-US" dirty="0" smtClean="0">
                <a:effectLst/>
              </a:rPr>
              <a:t> food guide or the current USDA nutrition model, give five examples for EACH of the following food groups, the recommended number of daily servings, and the recommended serving size:1. Fruits2. Vegetables3. Grains4. Proteins5. </a:t>
            </a:r>
            <a:r>
              <a:rPr lang="en-US" dirty="0" err="1" smtClean="0">
                <a:effectLst/>
              </a:rPr>
              <a:t>Dairyb</a:t>
            </a:r>
            <a:r>
              <a:rPr lang="en-US" dirty="0" smtClean="0">
                <a:effectLst/>
              </a:rPr>
              <a:t>. Explain why you should limit your intake of oils and </a:t>
            </a:r>
            <a:r>
              <a:rPr lang="en-US" dirty="0" err="1" smtClean="0">
                <a:effectLst/>
              </a:rPr>
              <a:t>sugars.c</a:t>
            </a:r>
            <a:r>
              <a:rPr lang="en-US" dirty="0" smtClean="0">
                <a:effectLst/>
              </a:rPr>
              <a:t>. Determine your daily level of activity and your caloric need based on your activity level. Then, based on the </a:t>
            </a:r>
            <a:r>
              <a:rPr lang="en-US" dirty="0" err="1" smtClean="0">
                <a:effectLst/>
              </a:rPr>
              <a:t>MyPlate</a:t>
            </a:r>
            <a:r>
              <a:rPr lang="en-US" dirty="0" smtClean="0">
                <a:effectLst/>
              </a:rPr>
              <a:t> food guide, discuss with your counselor an appropriate meal plan for yourself for one </a:t>
            </a:r>
            <a:r>
              <a:rPr lang="en-US" dirty="0" err="1" smtClean="0">
                <a:effectLst/>
              </a:rPr>
              <a:t>day.d</a:t>
            </a:r>
            <a:r>
              <a:rPr lang="en-US" dirty="0" smtClean="0">
                <a:effectLst/>
              </a:rPr>
              <a:t>. Discuss your current eating habits with your counselor and what you can do to eat healthier, based on the </a:t>
            </a:r>
            <a:r>
              <a:rPr lang="en-US" dirty="0" err="1" smtClean="0">
                <a:effectLst/>
              </a:rPr>
              <a:t>MyPlate</a:t>
            </a:r>
            <a:r>
              <a:rPr lang="en-US" dirty="0" smtClean="0">
                <a:effectLst/>
              </a:rPr>
              <a:t> food </a:t>
            </a:r>
            <a:r>
              <a:rPr lang="en-US" dirty="0" err="1" smtClean="0">
                <a:effectLst/>
              </a:rPr>
              <a:t>guide.e</a:t>
            </a:r>
            <a:r>
              <a:rPr lang="en-US" dirty="0" smtClean="0">
                <a:effectLst/>
              </a:rPr>
              <a:t>. Discuss the following food label terms: calorie, fat, saturated fat, trans fat, cholesterol, sodium, carbohydrate, dietary fiber, sugar, protein. Explain how to calculate total carbohydrates and nutritional values for two servings, based on the serving size specified on the label.</a:t>
            </a:r>
          </a:p>
          <a:p>
            <a:r>
              <a:rPr lang="en-US" b="1" dirty="0" smtClean="0">
                <a:effectLst/>
              </a:rPr>
              <a:t>Cooking basics.</a:t>
            </a:r>
            <a:r>
              <a:rPr lang="en-US" dirty="0" smtClean="0">
                <a:effectLst/>
              </a:rPr>
              <a:t> Do the </a:t>
            </a:r>
            <a:r>
              <a:rPr lang="en-US" dirty="0" err="1" smtClean="0">
                <a:effectLst/>
              </a:rPr>
              <a:t>following:a</a:t>
            </a:r>
            <a:r>
              <a:rPr lang="en-US" dirty="0" smtClean="0">
                <a:effectLst/>
              </a:rPr>
              <a:t>. Discuss EACH of the following cooking methods. For each one, describe the equipment needed, how temperature control is maintained, and name at least one food that can be cooked using that method: baking, boiling, broiling, pan frying, simmering, steaming, microwaving, grilling, foil cooking, and use of a Dutch </a:t>
            </a:r>
            <a:r>
              <a:rPr lang="en-US" dirty="0" err="1" smtClean="0">
                <a:effectLst/>
              </a:rPr>
              <a:t>oven.b</a:t>
            </a:r>
            <a:r>
              <a:rPr lang="en-US" dirty="0" smtClean="0">
                <a:effectLst/>
              </a:rPr>
              <a:t>. Discuss the benefits of using a camp stove on an outing vs. a charcoal or wood </a:t>
            </a:r>
            <a:r>
              <a:rPr lang="en-US" dirty="0" err="1" smtClean="0">
                <a:effectLst/>
              </a:rPr>
              <a:t>fire.c</a:t>
            </a:r>
            <a:r>
              <a:rPr lang="en-US" dirty="0" smtClean="0">
                <a:effectLst/>
              </a:rPr>
              <a:t>. Describe with your counselor how to manage your time when preparing a meal so components for each course are ready to serve at the same time.</a:t>
            </a:r>
          </a:p>
          <a:p>
            <a:r>
              <a:rPr lang="en-US" b="1" dirty="0" smtClean="0">
                <a:effectLst/>
              </a:rPr>
              <a:t>Cooking at home.</a:t>
            </a:r>
            <a:r>
              <a:rPr lang="en-US" dirty="0" smtClean="0">
                <a:effectLst/>
              </a:rPr>
              <a:t> Using the </a:t>
            </a:r>
            <a:r>
              <a:rPr lang="en-US" dirty="0" err="1" smtClean="0">
                <a:effectLst/>
              </a:rPr>
              <a:t>MyPlate</a:t>
            </a:r>
            <a:r>
              <a:rPr lang="en-US" dirty="0" smtClean="0">
                <a:effectLst/>
              </a:rPr>
              <a:t> food guide or the current USDA nutrition model, plan a menu for three full days of meals (three breakfasts, three lunches, and three dinners) plus one dessert. Your menu should include enough to feed yourself and at least one adult, keeping in mind any special needs (such as food allergies) and how you kept your foods safe and free from cross-contamination. List the equipment and utensils needed to prepare and serve these </a:t>
            </a:r>
            <a:r>
              <a:rPr lang="en-US" dirty="0" err="1" smtClean="0">
                <a:effectLst/>
              </a:rPr>
              <a:t>meals.Then</a:t>
            </a:r>
            <a:r>
              <a:rPr lang="en-US" dirty="0" smtClean="0">
                <a:effectLst/>
              </a:rPr>
              <a:t> do the </a:t>
            </a:r>
            <a:r>
              <a:rPr lang="en-US" dirty="0" err="1" smtClean="0">
                <a:effectLst/>
              </a:rPr>
              <a:t>following:a</a:t>
            </a:r>
            <a:r>
              <a:rPr lang="en-US" dirty="0" smtClean="0">
                <a:effectLst/>
              </a:rPr>
              <a:t>. Create a shopping list for your meals showing the amount of food needed to prepare and serve each meal, and the cost for each </a:t>
            </a:r>
            <a:r>
              <a:rPr lang="en-US" dirty="0" err="1" smtClean="0">
                <a:effectLst/>
              </a:rPr>
              <a:t>meal.b</a:t>
            </a:r>
            <a:r>
              <a:rPr lang="en-US" dirty="0" smtClean="0">
                <a:effectLst/>
              </a:rPr>
              <a:t>. Share and discuss your meal plan and shopping list with your </a:t>
            </a:r>
            <a:r>
              <a:rPr lang="en-US" dirty="0" err="1" smtClean="0">
                <a:effectLst/>
              </a:rPr>
              <a:t>counselor.c</a:t>
            </a:r>
            <a:r>
              <a:rPr lang="en-US" dirty="0" smtClean="0">
                <a:effectLst/>
              </a:rPr>
              <a:t>. Using at least five of the 10 cooking methods from requirement 3, prepare and serve yourself and at least one adult (parent, family member, guardian, or other responsible adult) one breakfast, one lunch, one dinner, and one dessert from the meals you planned. *d. Time your cooking to have each meal ready to serve at the proper time. Have an adult verify the preparation of the meal to your </a:t>
            </a:r>
            <a:r>
              <a:rPr lang="en-US" dirty="0" err="1" smtClean="0">
                <a:effectLst/>
              </a:rPr>
              <a:t>counselor.e</a:t>
            </a:r>
            <a:r>
              <a:rPr lang="en-US" dirty="0" smtClean="0">
                <a:effectLst/>
              </a:rPr>
              <a:t>. After each meal, ask a person you served to evaluate the meal on presentation and taste, then evaluate your own meal. Discuss what you learned with your counselor, including any adjustments that could have improved or enhanced your meals. Tell how better planning and preparation help ensure a successful meal.</a:t>
            </a:r>
          </a:p>
          <a:p>
            <a:r>
              <a:rPr lang="en-US" b="1" dirty="0" smtClean="0">
                <a:effectLst/>
              </a:rPr>
              <a:t>Camp cooking.</a:t>
            </a:r>
            <a:r>
              <a:rPr lang="en-US" dirty="0" smtClean="0">
                <a:effectLst/>
              </a:rPr>
              <a:t> Do the </a:t>
            </a:r>
            <a:r>
              <a:rPr lang="en-US" dirty="0" err="1" smtClean="0">
                <a:effectLst/>
              </a:rPr>
              <a:t>following:a</a:t>
            </a:r>
            <a:r>
              <a:rPr lang="en-US" dirty="0" smtClean="0">
                <a:effectLst/>
              </a:rPr>
              <a:t>. Using the </a:t>
            </a:r>
            <a:r>
              <a:rPr lang="en-US" dirty="0" err="1" smtClean="0">
                <a:effectLst/>
              </a:rPr>
              <a:t>MyPlate</a:t>
            </a:r>
            <a:r>
              <a:rPr lang="en-US" dirty="0" smtClean="0">
                <a:effectLst/>
              </a:rPr>
              <a:t> food guide or the current USDA nutrition model, plan a menu for your patrol (or a similar size group of up to eight youth, including you) for a camping trip. Your menu should include enough food for each person, keeping in mind any special needs (such as food allergies) and how you keep your foods safe and free from cross-contamination. These five meals must include at least one breakfast, one lunch, one dinner, AND at least one snack OR one dessert. List the equipment and utensils needed to prepare and serve these </a:t>
            </a:r>
            <a:r>
              <a:rPr lang="en-US" dirty="0" err="1" smtClean="0">
                <a:effectLst/>
              </a:rPr>
              <a:t>meals.b</a:t>
            </a:r>
            <a:r>
              <a:rPr lang="en-US" dirty="0" smtClean="0">
                <a:effectLst/>
              </a:rPr>
              <a:t>. Create a shopping list for your meals showing the amount of food needed to prepare and serve each meal, and the cost for each </a:t>
            </a:r>
            <a:r>
              <a:rPr lang="en-US" dirty="0" err="1" smtClean="0">
                <a:effectLst/>
              </a:rPr>
              <a:t>meal.c</a:t>
            </a:r>
            <a:r>
              <a:rPr lang="en-US" dirty="0" smtClean="0">
                <a:effectLst/>
              </a:rPr>
              <a:t>. Share and discuss your meal plan and shopping list with your </a:t>
            </a:r>
            <a:r>
              <a:rPr lang="en-US" dirty="0" err="1" smtClean="0">
                <a:effectLst/>
              </a:rPr>
              <a:t>counselor.d</a:t>
            </a:r>
            <a:r>
              <a:rPr lang="en-US" dirty="0" smtClean="0">
                <a:effectLst/>
              </a:rPr>
              <a:t>. In the outdoors, using your menu plan for this requirement, cook two of the five meals you planned using either a lightweight stove or a low-impact fire. Use a different cooking method from requirement 3 for each meal. You must also cook a third meal using either a Dutch oven OR a foil pack OR kabobs. Serve all of these meals to your patrol or a group of youth. **e. In the outdoors, prepare a dessert OR a snack and serve it to your patrol or a group of youth.**f. After each meal, have those you served evaluate the meal on presentation and taste, and then evaluate your own meal. Discuss what you learned with your counselor, including any adjustments that could have improved or enhanced your meals. Tell how planning and preparation help ensure successful outdoor </a:t>
            </a:r>
            <a:r>
              <a:rPr lang="en-US" dirty="0" err="1" smtClean="0">
                <a:effectLst/>
              </a:rPr>
              <a:t>cooking.g</a:t>
            </a:r>
            <a:r>
              <a:rPr lang="en-US" dirty="0" smtClean="0">
                <a:effectLst/>
              </a:rPr>
              <a:t>. Explain to your counselor how you cleaned the equipment, utensils, and the cooking site thoroughly after each meal. Explain how you properly disposed of dishwater and of all </a:t>
            </a:r>
            <a:r>
              <a:rPr lang="en-US" dirty="0" err="1" smtClean="0">
                <a:effectLst/>
              </a:rPr>
              <a:t>garbage.h</a:t>
            </a:r>
            <a:r>
              <a:rPr lang="en-US" dirty="0" smtClean="0">
                <a:effectLst/>
              </a:rPr>
              <a:t>. Discuss how you followed the Outdoor Code and no-trace principles when preparing your meals.</a:t>
            </a:r>
          </a:p>
          <a:p>
            <a:r>
              <a:rPr lang="en-US" b="1" dirty="0" smtClean="0">
                <a:effectLst/>
              </a:rPr>
              <a:t>Trail and backpacking meals.</a:t>
            </a:r>
            <a:r>
              <a:rPr lang="en-US" dirty="0" smtClean="0">
                <a:effectLst/>
              </a:rPr>
              <a:t> Do the </a:t>
            </a:r>
            <a:r>
              <a:rPr lang="en-US" dirty="0" err="1" smtClean="0">
                <a:effectLst/>
              </a:rPr>
              <a:t>following:a</a:t>
            </a:r>
            <a:r>
              <a:rPr lang="en-US" dirty="0" smtClean="0">
                <a:effectLst/>
              </a:rPr>
              <a:t>. Using the </a:t>
            </a:r>
            <a:r>
              <a:rPr lang="en-US" dirty="0" err="1" smtClean="0">
                <a:effectLst/>
              </a:rPr>
              <a:t>MyPlate</a:t>
            </a:r>
            <a:r>
              <a:rPr lang="en-US" dirty="0" smtClean="0">
                <a:effectLst/>
              </a:rPr>
              <a:t> food guide or the current USDA nutrition model, plan a menu for trail hiking or backpacking that includes one breakfast, one lunch, one dinner, and one snack. These meals must not require refrigeration and are to be consumed by three to five people (including you). Be sure to keep in mind any special needs (such as food allergies) and how you will keep your foods safe and free from cross-contamination. List the equipment and utensils needed to prepare and serve these </a:t>
            </a:r>
            <a:r>
              <a:rPr lang="en-US" dirty="0" err="1" smtClean="0">
                <a:effectLst/>
              </a:rPr>
              <a:t>meals.b</a:t>
            </a:r>
            <a:r>
              <a:rPr lang="en-US" dirty="0" smtClean="0">
                <a:effectLst/>
              </a:rPr>
              <a:t>. Create a shopping list for your meals, showing the amount of food needed to prepare and serve each meal, and the cost for each </a:t>
            </a:r>
            <a:r>
              <a:rPr lang="en-US" dirty="0" err="1" smtClean="0">
                <a:effectLst/>
              </a:rPr>
              <a:t>meal.c</a:t>
            </a:r>
            <a:r>
              <a:rPr lang="en-US" dirty="0" smtClean="0">
                <a:effectLst/>
              </a:rPr>
              <a:t>. Share and discuss your meal plan and shopping list with your counselor. Your plan must include how to repackage foods for your hike or backpacking trip to eliminate as much bulk, weight, and garbage as </a:t>
            </a:r>
            <a:r>
              <a:rPr lang="en-US" dirty="0" err="1" smtClean="0">
                <a:effectLst/>
              </a:rPr>
              <a:t>possible.d</a:t>
            </a:r>
            <a:r>
              <a:rPr lang="en-US" dirty="0" smtClean="0">
                <a:effectLst/>
              </a:rPr>
              <a:t>. While on a trail hike or backpacking trip, prepare and serve two meals and a snack from the menu planned for this requirement. At least one of those meals must be cooked over a fire, or an approved trail stove (with proper supervision).**e. After each meal, have those you served evaluate the meal on presentation and taste, then evaluate your own meal. Discuss what you learned with your counselor, including any adjustments that could have improved or enhanced your meals. Tell how planning and preparation help ensure successful trail hiking or backpacking </a:t>
            </a:r>
            <a:r>
              <a:rPr lang="en-US" dirty="0" err="1" smtClean="0">
                <a:effectLst/>
              </a:rPr>
              <a:t>meals.f</a:t>
            </a:r>
            <a:r>
              <a:rPr lang="en-US" dirty="0" smtClean="0">
                <a:effectLst/>
              </a:rPr>
              <a:t>. Discuss how you followed the Outdoor Code and no-trace principles during your outing. Explain to your counselor how you cleaned any equipment, utensils, and the cooking site after each meal. Explain how you properly disposed of any dishwater and packed out all garbage.</a:t>
            </a:r>
          </a:p>
          <a:p>
            <a:r>
              <a:rPr lang="en-US" b="1" dirty="0" smtClean="0">
                <a:effectLst/>
              </a:rPr>
              <a:t>Food-related careers.</a:t>
            </a:r>
            <a:r>
              <a:rPr lang="en-US" dirty="0" smtClean="0">
                <a:effectLst/>
              </a:rPr>
              <a:t> Find out about three career opportunities in cooking. Select one and find out the education, training, and experience required for this profession. Discuss this with your counselor, and explain why this profession might interest you.</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1</a:t>
            </a:fld>
            <a:endParaRPr lang="en-US"/>
          </a:p>
        </p:txBody>
      </p:sp>
    </p:spTree>
    <p:extLst>
      <p:ext uri="{BB962C8B-B14F-4D97-AF65-F5344CB8AC3E}">
        <p14:creationId xmlns:p14="http://schemas.microsoft.com/office/powerpoint/2010/main" val="160969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16</a:t>
            </a:fld>
            <a:endParaRPr lang="en-US"/>
          </a:p>
        </p:txBody>
      </p:sp>
    </p:spTree>
    <p:extLst>
      <p:ext uri="{BB962C8B-B14F-4D97-AF65-F5344CB8AC3E}">
        <p14:creationId xmlns:p14="http://schemas.microsoft.com/office/powerpoint/2010/main" val="70357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17</a:t>
            </a:fld>
            <a:endParaRPr lang="en-US"/>
          </a:p>
        </p:txBody>
      </p:sp>
    </p:spTree>
    <p:extLst>
      <p:ext uri="{BB962C8B-B14F-4D97-AF65-F5344CB8AC3E}">
        <p14:creationId xmlns:p14="http://schemas.microsoft.com/office/powerpoint/2010/main" val="303859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2100" dirty="0"/>
              <a:t>Lets talk about your favorite foods and foods we see advertised!</a:t>
            </a:r>
          </a:p>
          <a:p>
            <a:pPr lvl="1">
              <a:buFont typeface="Arial" pitchFamily="34" charset="0"/>
              <a:buChar char="•"/>
            </a:pPr>
            <a:r>
              <a:rPr lang="en-US" sz="2100" dirty="0"/>
              <a:t>What kinds of foods have added, artificial or processed sugars?</a:t>
            </a:r>
          </a:p>
          <a:p>
            <a:pPr lvl="1">
              <a:buFont typeface="Arial" pitchFamily="34" charset="0"/>
              <a:buChar char="•"/>
            </a:pPr>
            <a:r>
              <a:rPr lang="en-US" sz="2100" dirty="0"/>
              <a:t>How much sugar do they have?</a:t>
            </a:r>
          </a:p>
          <a:p>
            <a:pPr lvl="1">
              <a:buFont typeface="Arial" pitchFamily="34" charset="0"/>
              <a:buChar char="•"/>
            </a:pPr>
            <a:r>
              <a:rPr lang="en-US" sz="2100" dirty="0"/>
              <a:t>How much sugar do you eat in a day?</a:t>
            </a:r>
          </a:p>
          <a:p>
            <a:pPr lvl="1">
              <a:buFont typeface="Arial" pitchFamily="34" charset="0"/>
              <a:buChar char="•"/>
            </a:pPr>
            <a:r>
              <a:rPr lang="en-US" sz="2100" dirty="0"/>
              <a:t>How can we avoid sugar? </a:t>
            </a:r>
          </a:p>
          <a:p>
            <a:pPr lvl="1">
              <a:buFont typeface="Arial" pitchFamily="34" charset="0"/>
              <a:buChar char="•"/>
            </a:pPr>
            <a:r>
              <a:rPr lang="en-US" sz="2100" dirty="0"/>
              <a:t>How is labeling and marketing designed to deceive you about the nutritional value of the foods you eat? Why?</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19</a:t>
            </a:fld>
            <a:endParaRPr lang="en-US"/>
          </a:p>
        </p:txBody>
      </p:sp>
    </p:spTree>
    <p:extLst>
      <p:ext uri="{BB962C8B-B14F-4D97-AF65-F5344CB8AC3E}">
        <p14:creationId xmlns:p14="http://schemas.microsoft.com/office/powerpoint/2010/main" val="334074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21</a:t>
            </a:fld>
            <a:endParaRPr lang="en-US"/>
          </a:p>
        </p:txBody>
      </p:sp>
    </p:spTree>
    <p:extLst>
      <p:ext uri="{BB962C8B-B14F-4D97-AF65-F5344CB8AC3E}">
        <p14:creationId xmlns:p14="http://schemas.microsoft.com/office/powerpoint/2010/main" val="199402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 Burning Carbs:</a:t>
            </a:r>
            <a:r>
              <a:rPr lang="en-US" baseline="0" dirty="0" smtClean="0"/>
              <a:t> 	</a:t>
            </a:r>
            <a:r>
              <a:rPr lang="en-US" dirty="0" smtClean="0"/>
              <a:t>cherries, plums, grapefruit, apples, pears, grapes, oranges, prunes, dried apricots, kiwi and peaches. </a:t>
            </a:r>
          </a:p>
          <a:p>
            <a:r>
              <a:rPr lang="en-US" dirty="0" smtClean="0"/>
              <a:t>		Peas, carrots, eggplant, cauliflower, broccoli, onions, lettuce, tomatoes, green beans and red peppers </a:t>
            </a:r>
          </a:p>
          <a:p>
            <a:r>
              <a:rPr lang="en-US" dirty="0" smtClean="0"/>
              <a:t>		oat bran, rolled oats, whole-grain pumpernickel bread, whole-wheat bread, spaghetti, brown rice, pearled barley and wheat tortillas</a:t>
            </a:r>
          </a:p>
          <a:p>
            <a:r>
              <a:rPr lang="en-US" dirty="0" smtClean="0"/>
              <a:t>		Kidney beans, butter beans, chickpeas, black-eyed peas, navy beans, lentils and yellow split peas </a:t>
            </a:r>
          </a:p>
          <a:p>
            <a:endParaRPr lang="en-US" dirty="0" smtClean="0"/>
          </a:p>
          <a:p>
            <a:r>
              <a:rPr lang="en-US" dirty="0" smtClean="0"/>
              <a:t>Fast Burning Carbs:	milk, sugar, white bread, white pasta, refined flour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23</a:t>
            </a:fld>
            <a:endParaRPr lang="en-US"/>
          </a:p>
        </p:txBody>
      </p:sp>
    </p:spTree>
    <p:extLst>
      <p:ext uri="{BB962C8B-B14F-4D97-AF65-F5344CB8AC3E}">
        <p14:creationId xmlns:p14="http://schemas.microsoft.com/office/powerpoint/2010/main" val="162525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24</a:t>
            </a:fld>
            <a:endParaRPr lang="en-US"/>
          </a:p>
        </p:txBody>
      </p:sp>
    </p:spTree>
    <p:extLst>
      <p:ext uri="{BB962C8B-B14F-4D97-AF65-F5344CB8AC3E}">
        <p14:creationId xmlns:p14="http://schemas.microsoft.com/office/powerpoint/2010/main" val="115851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Food labels handout</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Plate method</a:t>
            </a:r>
            <a:r>
              <a:rPr lang="en-US" baseline="0" dirty="0" smtClean="0"/>
              <a:t> handouts – demonstrate planning a meal with the </a:t>
            </a:r>
            <a:r>
              <a:rPr lang="en-US" baseline="0" dirty="0" err="1" smtClean="0"/>
              <a:t>myplate</a:t>
            </a:r>
            <a:r>
              <a:rPr lang="en-US" baseline="0" dirty="0" smtClean="0"/>
              <a:t> worksheet</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www.calorieking.com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30</a:t>
            </a:fld>
            <a:endParaRPr lang="en-US"/>
          </a:p>
        </p:txBody>
      </p:sp>
    </p:spTree>
    <p:extLst>
      <p:ext uri="{BB962C8B-B14F-4D97-AF65-F5344CB8AC3E}">
        <p14:creationId xmlns:p14="http://schemas.microsoft.com/office/powerpoint/2010/main" val="57227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31</a:t>
            </a:fld>
            <a:endParaRPr lang="en-US"/>
          </a:p>
        </p:txBody>
      </p:sp>
    </p:spTree>
    <p:extLst>
      <p:ext uri="{BB962C8B-B14F-4D97-AF65-F5344CB8AC3E}">
        <p14:creationId xmlns:p14="http://schemas.microsoft.com/office/powerpoint/2010/main" val="167496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are these points important?</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Epi</a:t>
            </a:r>
            <a:r>
              <a:rPr lang="en-US" dirty="0" smtClean="0"/>
              <a:t> Pen demo</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Ice chests with various</a:t>
            </a:r>
            <a:r>
              <a:rPr lang="en-US" baseline="0" dirty="0" smtClean="0"/>
              <a:t> contents – thermometers in each for checking temperature</a:t>
            </a:r>
          </a:p>
          <a:p>
            <a:endParaRPr lang="en-US" baseline="0" dirty="0" smtClean="0"/>
          </a:p>
          <a:p>
            <a:r>
              <a:rPr lang="en-US" baseline="0" dirty="0" smtClean="0"/>
              <a:t>Couple of types of food and meat thermometers</a:t>
            </a:r>
          </a:p>
          <a:p>
            <a:endParaRPr lang="en-US" baseline="0" dirty="0" smtClean="0"/>
          </a:p>
          <a:p>
            <a:r>
              <a:rPr lang="en-US" baseline="0" dirty="0" smtClean="0"/>
              <a:t>Laminated food/meat temp cooking chart cards</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36</a:t>
            </a:fld>
            <a:endParaRPr lang="en-US"/>
          </a:p>
        </p:txBody>
      </p:sp>
    </p:spTree>
    <p:extLst>
      <p:ext uri="{BB962C8B-B14F-4D97-AF65-F5344CB8AC3E}">
        <p14:creationId xmlns:p14="http://schemas.microsoft.com/office/powerpoint/2010/main" val="1129835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9</a:t>
            </a:fld>
            <a:endParaRPr lang="en-US"/>
          </a:p>
        </p:txBody>
      </p:sp>
    </p:spTree>
    <p:extLst>
      <p:ext uri="{BB962C8B-B14F-4D97-AF65-F5344CB8AC3E}">
        <p14:creationId xmlns:p14="http://schemas.microsoft.com/office/powerpoint/2010/main" val="604268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2">
              <a:buFont typeface="Arial" pitchFamily="34" charset="0"/>
              <a:buNone/>
            </a:pPr>
            <a:r>
              <a:rPr lang="en-US" sz="1200" dirty="0" smtClean="0"/>
              <a:t>Symptoms</a:t>
            </a:r>
            <a:r>
              <a:rPr lang="en-US" sz="1200" baseline="0" dirty="0" smtClean="0"/>
              <a:t> include d</a:t>
            </a:r>
            <a:r>
              <a:rPr lang="en-US" sz="1200" dirty="0" smtClean="0"/>
              <a:t>iarrhea, abdominal pain, nausea, headache and fever. Caused</a:t>
            </a:r>
            <a:r>
              <a:rPr lang="en-US" sz="1200" baseline="0" dirty="0" smtClean="0"/>
              <a:t> by </a:t>
            </a:r>
            <a:r>
              <a:rPr lang="en-US" sz="2000" dirty="0" smtClean="0"/>
              <a:t>contaminated water, raw or unpasteurized milk and raw or undercooked meats, poultry, or seafood</a:t>
            </a:r>
          </a:p>
          <a:p>
            <a:pPr lvl="2">
              <a:buFont typeface="Arial" pitchFamily="34" charset="0"/>
              <a:buNone/>
            </a:pPr>
            <a:endParaRPr lang="en-US" sz="2000" dirty="0" smtClean="0"/>
          </a:p>
          <a:p>
            <a:pPr lvl="2">
              <a:buFont typeface="Arial" pitchFamily="34" charset="0"/>
              <a:buNone/>
            </a:pPr>
            <a:r>
              <a:rPr lang="en-US" sz="2000" dirty="0" smtClean="0"/>
              <a:t>Properly cook chicken, meat and seafood to a safe internal temperature;</a:t>
            </a:r>
            <a:r>
              <a:rPr lang="en-US" sz="2000" baseline="0" dirty="0" smtClean="0"/>
              <a:t> c</a:t>
            </a:r>
            <a:r>
              <a:rPr lang="en-US" sz="2000" dirty="0" smtClean="0"/>
              <a:t>onsume only pasteurized milk and juice and water that comes from trusted sources;</a:t>
            </a:r>
            <a:r>
              <a:rPr lang="en-US" sz="2000" baseline="0" dirty="0" smtClean="0"/>
              <a:t> </a:t>
            </a:r>
            <a:r>
              <a:rPr lang="en-US" sz="2000" b="1" dirty="0" smtClean="0"/>
              <a:t>WASH HANDS </a:t>
            </a:r>
            <a:r>
              <a:rPr lang="en-US" sz="2000" dirty="0" smtClean="0"/>
              <a:t>with soap and warm water, and scrub under fingernails after using the bathroom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a:t>
            </a:r>
            <a:r>
              <a:rPr lang="en-US" baseline="0" dirty="0" smtClean="0"/>
              <a:t> include </a:t>
            </a:r>
            <a:r>
              <a:rPr lang="en-US" sz="1200" dirty="0" smtClean="0"/>
              <a:t>dry mouth, double vision, nausea, vomiting, diarrhea, abdominal cramps, sore throat, dizziness, constipation, muscle weakness, muscle paralysis, difficulty swallowing and breathing. Caused</a:t>
            </a:r>
            <a:r>
              <a:rPr lang="en-US" sz="1200" baseline="0" dirty="0" smtClean="0"/>
              <a:t> by </a:t>
            </a:r>
            <a:r>
              <a:rPr lang="en-US" sz="1200" dirty="0" smtClean="0"/>
              <a:t>failure to maintain food at proper temperatures, in properly sealed containers</a:t>
            </a:r>
          </a:p>
          <a:p>
            <a:endParaRPr lang="en-US" sz="12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Never use food from bulging containers/cans, strange odor or appearance, refrigerate leftovers quickly, and reheat all refrigerated leftover foods to proper temperature</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39</a:t>
            </a:fld>
            <a:endParaRPr lang="en-US"/>
          </a:p>
        </p:txBody>
      </p:sp>
    </p:spTree>
    <p:extLst>
      <p:ext uri="{BB962C8B-B14F-4D97-AF65-F5344CB8AC3E}">
        <p14:creationId xmlns:p14="http://schemas.microsoft.com/office/powerpoint/2010/main" val="362636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None/>
            </a:pPr>
            <a:r>
              <a:rPr lang="en-US" sz="2000" dirty="0" smtClean="0"/>
              <a:t>	Comes from contact with contaminated drinking water, recreational water (lakes, public pools and hot tubs) and contaminated foods;</a:t>
            </a:r>
            <a:r>
              <a:rPr lang="en-US" sz="2000" baseline="0" dirty="0" smtClean="0"/>
              <a:t> </a:t>
            </a:r>
            <a:r>
              <a:rPr lang="en-US" sz="2000" dirty="0" smtClean="0"/>
              <a:t>Dehydration, 	diarrhea, abdominal pain, nausea, vomiting, fever and weight loss.  Symptoms may appear 2-10 days after exposure and last 7-14 days.</a:t>
            </a:r>
          </a:p>
          <a:p>
            <a:pPr lvl="1">
              <a:buFont typeface="Arial" pitchFamily="34" charset="0"/>
              <a:buChar char="•"/>
            </a:pPr>
            <a:endParaRPr lang="en-US" sz="2000" b="1" dirty="0" smtClean="0"/>
          </a:p>
          <a:p>
            <a:pPr lvl="2">
              <a:buFont typeface="Arial" pitchFamily="34" charset="0"/>
              <a:buNone/>
            </a:pPr>
            <a:r>
              <a:rPr lang="en-US" sz="2000" b="1" dirty="0" smtClean="0"/>
              <a:t>WASH HANDS </a:t>
            </a:r>
            <a:r>
              <a:rPr lang="en-US" sz="2000" dirty="0" smtClean="0"/>
              <a:t>with soap and warm water, and scrub under fingernails before and after handling raw food;</a:t>
            </a:r>
            <a:r>
              <a:rPr lang="en-US" sz="2000" baseline="0" dirty="0" smtClean="0"/>
              <a:t> </a:t>
            </a:r>
            <a:r>
              <a:rPr lang="en-US" dirty="0" smtClean="0"/>
              <a:t>Wash all fruits and vegetables;</a:t>
            </a:r>
            <a:r>
              <a:rPr lang="en-US" baseline="0" dirty="0" smtClean="0"/>
              <a:t> </a:t>
            </a:r>
            <a:r>
              <a:rPr lang="en-US" sz="2000" dirty="0" smtClean="0"/>
              <a:t>Avoid water that may be contaminated and do not drink from swimming pools or untreated water from shallow wells, rivers, lakes, etc.</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41</a:t>
            </a:fld>
            <a:endParaRPr lang="en-US"/>
          </a:p>
        </p:txBody>
      </p:sp>
    </p:spTree>
    <p:extLst>
      <p:ext uri="{BB962C8B-B14F-4D97-AF65-F5344CB8AC3E}">
        <p14:creationId xmlns:p14="http://schemas.microsoft.com/office/powerpoint/2010/main" val="63802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b="1" dirty="0"/>
              <a:t>What is hepatitis?</a:t>
            </a:r>
          </a:p>
          <a:p>
            <a:r>
              <a:rPr lang="en-US" sz="1300" dirty="0"/>
              <a:t>“Hepatitis” means inflammation of the liver. The liver is a vital organ that processes nutrients, filters the blood, and fights infections. When the liver is inflamed or damaged, its function can be affected.</a:t>
            </a:r>
          </a:p>
          <a:p>
            <a:r>
              <a:rPr lang="en-US" sz="1300" dirty="0"/>
              <a:t>Hepatitis is most often caused by a virus. In the United States, the most common types of viral hepatitis are Hepatitis A, Hepatitis B, and Hepatitis C. Heavy alcohol use, toxins, some medications, and certain medical conditions can also cause hepatitis.</a:t>
            </a:r>
          </a:p>
          <a:p>
            <a:endParaRPr lang="en-US" sz="1300" dirty="0"/>
          </a:p>
          <a:p>
            <a:r>
              <a:rPr lang="en-US" sz="1300" b="1" dirty="0"/>
              <a:t>What is Hepatitis A?</a:t>
            </a:r>
          </a:p>
          <a:p>
            <a:r>
              <a:rPr lang="en-US" sz="1300" dirty="0"/>
              <a:t>Hepatitis A is a contagious liver disease that results from infection with the Hepatitis A virus. It can range in severity from a mild illness lasting a few weeks to a severe illness lasting several months.</a:t>
            </a:r>
          </a:p>
          <a:p>
            <a:endParaRPr lang="en-US" sz="1300" b="1" dirty="0"/>
          </a:p>
          <a:p>
            <a:r>
              <a:rPr lang="en-US" sz="1300" b="1" dirty="0"/>
              <a:t>Who is at risk?</a:t>
            </a:r>
          </a:p>
          <a:p>
            <a:r>
              <a:rPr lang="en-US" sz="1300" dirty="0"/>
              <a:t>Although anyone can get Hepatitis A, some people are at greater risk, such as those who: </a:t>
            </a:r>
          </a:p>
          <a:p>
            <a:r>
              <a:rPr lang="en-US" sz="1300" dirty="0"/>
              <a:t>• Travel to or live in countries where Hepatitis A is common• Ha </a:t>
            </a:r>
            <a:r>
              <a:rPr lang="en-US" sz="1300" dirty="0" err="1"/>
              <a:t>ve</a:t>
            </a:r>
            <a:r>
              <a:rPr lang="en-US" sz="1300" dirty="0"/>
              <a:t> sexual contact with someone who has Hepatitis A • A re men who have sexual encounters with other men </a:t>
            </a:r>
          </a:p>
          <a:p>
            <a:r>
              <a:rPr lang="en-US" sz="1300" dirty="0"/>
              <a:t>• Use recreational drugs, whether injected or not • Have clotting-factor disorders, such as hemophilia• Are household members or caregivers of a person infected with Hepatitis A</a:t>
            </a:r>
          </a:p>
          <a:p>
            <a:r>
              <a:rPr lang="en-US" sz="1300" dirty="0"/>
              <a:t> </a:t>
            </a:r>
          </a:p>
          <a:p>
            <a:r>
              <a:rPr lang="en-US" sz="1300" b="1" dirty="0"/>
              <a:t>How common is Hepatitis A?</a:t>
            </a:r>
          </a:p>
          <a:p>
            <a:r>
              <a:rPr lang="en-US" sz="1300" dirty="0"/>
              <a:t>Hepatitis A still occurs in the United States, although not as frequently as it once did. Over the last 20 years, there has been more than a 90% decrease in Hepatitis A cases. New cases are now estimated to be around 20,000 each year. Many experts believe this decline is a result of the vaccination of children and people at risk for Hepatitis A.</a:t>
            </a:r>
          </a:p>
          <a:p>
            <a:r>
              <a:rPr lang="en-US" sz="1300" dirty="0"/>
              <a:t> </a:t>
            </a:r>
          </a:p>
          <a:p>
            <a:r>
              <a:rPr lang="en-US" sz="1300" b="1" dirty="0"/>
              <a:t>How is Hepatitis A spread?</a:t>
            </a:r>
          </a:p>
          <a:p>
            <a:r>
              <a:rPr lang="en-US" sz="1300" dirty="0"/>
              <a:t>Hepatitis A is usually spread when a person ingests fecal matter—even in microscopic amounts—from contact with objects, food, or drinks contaminated by feces or stool from an infected person.</a:t>
            </a:r>
          </a:p>
          <a:p>
            <a:r>
              <a:rPr lang="en-US" sz="1300" dirty="0"/>
              <a:t>Hepatitis A can be spread when:</a:t>
            </a:r>
          </a:p>
          <a:p>
            <a:r>
              <a:rPr lang="en-US" sz="1300" dirty="0"/>
              <a:t>• An infected person does not wash his or her hands properly after going to the bathroom and then touches objects or food</a:t>
            </a:r>
          </a:p>
          <a:p>
            <a:r>
              <a:rPr lang="en-US" sz="1300" dirty="0"/>
              <a:t>• A caregiver does not properly wash his or her hands after changing diapers or cleaning up the stool of an infected person</a:t>
            </a:r>
          </a:p>
          <a:p>
            <a:r>
              <a:rPr lang="en-US" sz="1300" dirty="0"/>
              <a:t>• Someone engages in certain sexual activities, such as oral-anal contact with an infected person </a:t>
            </a:r>
          </a:p>
          <a:p>
            <a:r>
              <a:rPr lang="en-US" sz="1300" dirty="0"/>
              <a:t>Hepatitis A also can be spread through contaminated food or water. This most often occurs in countries where Hepatitis A is common, especially if personal hygiene or sanitary conditions are poor. Contamination of food can happen at any point: growing, harvesting, processing, handling, and even after cooking. </a:t>
            </a:r>
          </a:p>
          <a:p>
            <a:endParaRPr lang="en-US" sz="1300" dirty="0"/>
          </a:p>
          <a:p>
            <a:r>
              <a:rPr lang="en-US" sz="1300" b="1" dirty="0"/>
              <a:t>What are the symptoms of Hepatitis A?</a:t>
            </a:r>
          </a:p>
          <a:p>
            <a:r>
              <a:rPr lang="en-US" sz="1300" dirty="0"/>
              <a:t>Not everyone has symptoms. If symptoms develop, they usually appear 2 to 6 weeks after becoming infected and can include:</a:t>
            </a:r>
          </a:p>
          <a:p>
            <a:r>
              <a:rPr lang="en-US" sz="1300" dirty="0"/>
              <a:t>• Fever</a:t>
            </a:r>
          </a:p>
          <a:p>
            <a:r>
              <a:rPr lang="en-US" sz="1300" dirty="0"/>
              <a:t>• Fatigue</a:t>
            </a:r>
          </a:p>
          <a:p>
            <a:r>
              <a:rPr lang="en-US" sz="1300" dirty="0"/>
              <a:t>• Loss of appetite </a:t>
            </a:r>
          </a:p>
          <a:p>
            <a:r>
              <a:rPr lang="en-US" sz="1300" dirty="0"/>
              <a:t>• Nausea</a:t>
            </a:r>
          </a:p>
          <a:p>
            <a:r>
              <a:rPr lang="en-US" sz="1300" dirty="0"/>
              <a:t>• Vomiting</a:t>
            </a:r>
          </a:p>
          <a:p>
            <a:r>
              <a:rPr lang="en-US" sz="1300" dirty="0"/>
              <a:t>• Abdominal pain</a:t>
            </a:r>
          </a:p>
          <a:p>
            <a:r>
              <a:rPr lang="en-US" sz="1300" dirty="0"/>
              <a:t>• Grey-colored stools</a:t>
            </a:r>
          </a:p>
          <a:p>
            <a:r>
              <a:rPr lang="en-US" sz="1300" dirty="0"/>
              <a:t>• Dark urine</a:t>
            </a:r>
          </a:p>
          <a:p>
            <a:r>
              <a:rPr lang="en-US" sz="1300" dirty="0"/>
              <a:t>• Joint pain</a:t>
            </a:r>
          </a:p>
          <a:p>
            <a:r>
              <a:rPr lang="en-US" sz="1300" dirty="0"/>
              <a:t>• Jaundice</a:t>
            </a:r>
          </a:p>
          <a:p>
            <a:r>
              <a:rPr lang="en-US" sz="1300" dirty="0"/>
              <a:t>Symptoms are more likely to occur in adults than in children. They usually last less than 2 months, although some people can be ill for as long as 6 months.</a:t>
            </a:r>
          </a:p>
          <a:p>
            <a:r>
              <a:rPr lang="en-US" sz="1300" dirty="0"/>
              <a:t>People can spread Hepatitis A even if they don’t look or feel sick. Many children and some adults have no symptoms.</a:t>
            </a:r>
          </a:p>
          <a:p>
            <a:endParaRPr lang="en-US" sz="1300" dirty="0"/>
          </a:p>
          <a:p>
            <a:r>
              <a:rPr lang="en-US" sz="1300" b="1" dirty="0"/>
              <a:t>How is Hepatitis A diagnosed and treated?</a:t>
            </a:r>
          </a:p>
          <a:p>
            <a:r>
              <a:rPr lang="en-US" sz="1300" dirty="0"/>
              <a:t>A doctor can determine if a person has Hepatitis A by discussing his or her symptoms and taking a blood sample. To treat Hepatitis A, doctors usually recommend rest, adequate nutrition, fluids, and medical monitoring. Some people will need to be hospitalized. It can take a few months before people begin to feel better.</a:t>
            </a:r>
          </a:p>
          <a:p>
            <a:endParaRPr lang="en-US" sz="1300" dirty="0"/>
          </a:p>
          <a:p>
            <a:r>
              <a:rPr lang="en-US" sz="1300" b="1" dirty="0"/>
              <a:t>How serious is Hepatitis A?</a:t>
            </a:r>
          </a:p>
          <a:p>
            <a:r>
              <a:rPr lang="en-US" sz="1300" dirty="0"/>
              <a:t>Most people who get Hepatitis A feel sick for several months, but they usually recover completely and do not have lasting liver damage. Sometimes Hepatitis A can cause liver failure and death, although this is rare and occurs more commonly in people older than 50 and people with other liver diseases.</a:t>
            </a:r>
          </a:p>
          <a:p>
            <a:endParaRPr lang="en-US" sz="1300" dirty="0"/>
          </a:p>
          <a:p>
            <a:r>
              <a:rPr lang="en-US" sz="1300" b="1" dirty="0"/>
              <a:t>Can Hepatitis A be prevented?</a:t>
            </a:r>
          </a:p>
          <a:p>
            <a:r>
              <a:rPr lang="en-US" sz="1300" dirty="0"/>
              <a:t>Yes. The best way to prevent Hepatitis A is by getting vaccinated. Experts recommend the vaccine for all children, some international travelers, and people with certain risk factors and medical conditions. The Hepatitis A vaccine is safe and effective and given as 2 shots, 6 months apart. Both shots are needed for long-term protection. </a:t>
            </a:r>
          </a:p>
          <a:p>
            <a:r>
              <a:rPr lang="en-US" sz="1300" dirty="0"/>
              <a:t>Frequent </a:t>
            </a:r>
            <a:r>
              <a:rPr lang="en-US" sz="1300" dirty="0" err="1"/>
              <a:t>handwashing</a:t>
            </a:r>
            <a:r>
              <a:rPr lang="en-US" sz="1300" dirty="0"/>
              <a:t> with soap and water—particularly after using the bathroom, changing a diaper, or before preparing or eating food—also helps prevent the spread of Hepatitis A.</a:t>
            </a:r>
          </a:p>
          <a:p>
            <a:endParaRPr lang="en-US" sz="1300" dirty="0"/>
          </a:p>
          <a:p>
            <a:r>
              <a:rPr lang="en-US" sz="1300" b="1" dirty="0"/>
              <a:t>Who should get vaccinated against Hepatitis A?</a:t>
            </a:r>
          </a:p>
          <a:p>
            <a:r>
              <a:rPr lang="en-US" sz="1300" dirty="0"/>
              <a:t>Vaccination is recommended for certain groups, including: </a:t>
            </a:r>
          </a:p>
          <a:p>
            <a:r>
              <a:rPr lang="en-US" sz="1300" dirty="0"/>
              <a:t>• All children at age 1 year</a:t>
            </a:r>
          </a:p>
          <a:p>
            <a:r>
              <a:rPr lang="en-US" sz="1300" dirty="0"/>
              <a:t>• Travelers to countries where Hepatitis A is common</a:t>
            </a:r>
          </a:p>
          <a:p>
            <a:r>
              <a:rPr lang="en-US" sz="1300" dirty="0"/>
              <a:t>• Family and caregivers of recent adoptees from countries where Hepatitis A is common</a:t>
            </a:r>
          </a:p>
          <a:p>
            <a:r>
              <a:rPr lang="en-US" sz="1300" dirty="0"/>
              <a:t>• Men who have sexual encounters with other men</a:t>
            </a:r>
          </a:p>
          <a:p>
            <a:r>
              <a:rPr lang="en-US" sz="1300" dirty="0"/>
              <a:t>• Users of recreational drugs, whether injected or not</a:t>
            </a:r>
          </a:p>
          <a:p>
            <a:r>
              <a:rPr lang="en-US" sz="1300" dirty="0"/>
              <a:t>• People with chronic or long-term liver disease, including Hepatitis B or Hepatitis C</a:t>
            </a:r>
          </a:p>
          <a:p>
            <a:r>
              <a:rPr lang="en-US" sz="1300" dirty="0"/>
              <a:t>• People with clotting-factor disorders</a:t>
            </a:r>
          </a:p>
          <a:p>
            <a:endParaRPr lang="en-US" sz="1300" dirty="0"/>
          </a:p>
          <a:p>
            <a:r>
              <a:rPr lang="en-US" sz="1300" b="1" dirty="0"/>
              <a:t>For more information</a:t>
            </a:r>
          </a:p>
          <a:p>
            <a:r>
              <a:rPr lang="en-US" sz="1300" dirty="0"/>
              <a:t>Talk to your health professional, call your health department, or visit www.cdc.gov/hepatitis or www.cdc.gov/travel.</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Causes deadly infection </a:t>
            </a:r>
            <a:r>
              <a:rPr lang="en-US" sz="2000" dirty="0" err="1" smtClean="0"/>
              <a:t>listeriosis</a:t>
            </a:r>
            <a:r>
              <a:rPr lang="en-US" sz="2000" dirty="0" smtClean="0"/>
              <a:t>, spread from contaminated ready to eat foods like, hot dogs, deli meats, fermented or dry sausages, soft cheeses and raw foods (meat, poultry, seafood, fresh fruits, and vegetables)</a:t>
            </a:r>
          </a:p>
          <a:p>
            <a:endParaRPr lang="en-US" dirty="0" smtClean="0"/>
          </a:p>
          <a:p>
            <a:pPr lvl="2">
              <a:buFont typeface="Arial" pitchFamily="34" charset="0"/>
              <a:buNone/>
            </a:pPr>
            <a:r>
              <a:rPr lang="en-US" sz="2000" dirty="0" smtClean="0"/>
              <a:t>Avoid exposure to raw meat, poultry and seafood; </a:t>
            </a:r>
            <a:r>
              <a:rPr lang="en-US" sz="2000" b="1" dirty="0" smtClean="0"/>
              <a:t>WASH HANDS </a:t>
            </a:r>
            <a:r>
              <a:rPr lang="en-US" sz="2000" dirty="0" smtClean="0"/>
              <a:t>with soap and warm water, and scrub under fingernails prior to handling food; </a:t>
            </a:r>
          </a:p>
          <a:p>
            <a:pPr lvl="2">
              <a:buFont typeface="Arial" pitchFamily="34" charset="0"/>
              <a:buNone/>
            </a:pPr>
            <a:r>
              <a:rPr lang="en-US" dirty="0" smtClean="0"/>
              <a:t>Keep work surfaces and knives clean;</a:t>
            </a:r>
            <a:r>
              <a:rPr lang="en-US" baseline="0" dirty="0" smtClean="0"/>
              <a:t> </a:t>
            </a:r>
            <a:r>
              <a:rPr lang="en-US" dirty="0" smtClean="0"/>
              <a:t>Thoroughly rinse fruits and vegetables</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None/>
            </a:pPr>
            <a:r>
              <a:rPr lang="en-US" sz="2000" dirty="0" smtClean="0"/>
              <a:t>Highly contagious virus found in contaminated food, water and surfaces. Also found in human waste such as vomit;</a:t>
            </a:r>
            <a:r>
              <a:rPr lang="en-US" sz="2000" baseline="0" dirty="0" smtClean="0"/>
              <a:t> </a:t>
            </a:r>
            <a:r>
              <a:rPr lang="en-US" sz="2000" dirty="0" smtClean="0"/>
              <a:t>Diarrhea, vomiting and stomach pain</a:t>
            </a:r>
          </a:p>
          <a:p>
            <a:pPr lvl="1">
              <a:buFont typeface="Arial" pitchFamily="34" charset="0"/>
              <a:buNone/>
            </a:pPr>
            <a:endParaRPr lang="en-US" sz="2000" dirty="0" smtClean="0"/>
          </a:p>
          <a:p>
            <a:pPr lvl="2">
              <a:buFont typeface="Arial" pitchFamily="34" charset="0"/>
              <a:buNone/>
            </a:pPr>
            <a:r>
              <a:rPr lang="en-US" sz="2000" b="1" dirty="0" smtClean="0"/>
              <a:t>Frequently WASH HANDS </a:t>
            </a:r>
            <a:r>
              <a:rPr lang="en-US" sz="2000" dirty="0" smtClean="0"/>
              <a:t>with soap and warm water, and scrub under fingernails prior to handling food; </a:t>
            </a:r>
            <a:r>
              <a:rPr lang="en-US" dirty="0" smtClean="0"/>
              <a:t>Keep work surfaces and knives clean </a:t>
            </a:r>
            <a:endParaRPr lang="en-US" sz="2000" dirty="0" smtClean="0"/>
          </a:p>
          <a:p>
            <a:pPr lvl="2">
              <a:buFont typeface="Arial" pitchFamily="34" charset="0"/>
              <a:buNone/>
            </a:pPr>
            <a:r>
              <a:rPr lang="en-US" dirty="0" smtClean="0"/>
              <a:t>Thoroughly wash fruits and vegetables and heat food thoroughly; Thoroughly wash clothes of persons that have been infected</a:t>
            </a:r>
            <a:endParaRPr lang="en-US" sz="2000" dirty="0" smtClean="0"/>
          </a:p>
          <a:p>
            <a:pPr lvl="1">
              <a:buFont typeface="Arial" pitchFamily="34" charset="0"/>
              <a:buNone/>
            </a:pPr>
            <a:endParaRPr lang="en-US" sz="2000" dirty="0" smtClean="0"/>
          </a:p>
        </p:txBody>
      </p:sp>
      <p:sp>
        <p:nvSpPr>
          <p:cNvPr id="4" name="Slide Number Placeholder 3"/>
          <p:cNvSpPr>
            <a:spLocks noGrp="1"/>
          </p:cNvSpPr>
          <p:nvPr>
            <p:ph type="sldNum" sz="quarter" idx="10"/>
          </p:nvPr>
        </p:nvSpPr>
        <p:spPr/>
        <p:txBody>
          <a:bodyPr/>
          <a:lstStyle/>
          <a:p>
            <a:fld id="{BD49DC61-CAD8-4163-854D-F86AB044C895}"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45</a:t>
            </a:fld>
            <a:endParaRPr lang="en-US"/>
          </a:p>
        </p:txBody>
      </p:sp>
    </p:spTree>
    <p:extLst>
      <p:ext uri="{BB962C8B-B14F-4D97-AF65-F5344CB8AC3E}">
        <p14:creationId xmlns:p14="http://schemas.microsoft.com/office/powerpoint/2010/main" val="2566466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46</a:t>
            </a:fld>
            <a:endParaRPr lang="en-US"/>
          </a:p>
        </p:txBody>
      </p:sp>
    </p:spTree>
    <p:extLst>
      <p:ext uri="{BB962C8B-B14F-4D97-AF65-F5344CB8AC3E}">
        <p14:creationId xmlns:p14="http://schemas.microsoft.com/office/powerpoint/2010/main" val="1820393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What is </a:t>
            </a:r>
            <a:r>
              <a:rPr lang="en-US" b="1" dirty="0" err="1" smtClean="0"/>
              <a:t>trichinellosis</a:t>
            </a:r>
            <a:r>
              <a:rPr lang="en-US" b="1" dirty="0" smtClean="0"/>
              <a:t>?</a:t>
            </a:r>
          </a:p>
          <a:p>
            <a:r>
              <a:rPr lang="en-US" dirty="0" err="1" smtClean="0"/>
              <a:t>Trichinellosis</a:t>
            </a:r>
            <a:r>
              <a:rPr lang="en-US" dirty="0" smtClean="0"/>
              <a:t>, also called trichinosis, is caused by eating raw or undercooked meat of animals infected with the larvae of a species of worm called </a:t>
            </a:r>
            <a:r>
              <a:rPr lang="en-US" i="1" dirty="0" err="1" smtClean="0"/>
              <a:t>Trichinella</a:t>
            </a:r>
            <a:r>
              <a:rPr lang="en-US" dirty="0" smtClean="0"/>
              <a:t>. Infection occurs commonly in certain wild carnivorous (meat-eating) animals such as bear or cougar, or omnivorous (meat and plant-eating) animals such as domestic pigs or wild boar.</a:t>
            </a:r>
          </a:p>
          <a:p>
            <a:endParaRPr lang="en-US" dirty="0" smtClean="0"/>
          </a:p>
          <a:p>
            <a:r>
              <a:rPr lang="en-US" b="1" dirty="0" smtClean="0"/>
              <a:t>What are the signs and symptoms of a </a:t>
            </a:r>
            <a:r>
              <a:rPr lang="en-US" b="1" dirty="0" err="1" smtClean="0"/>
              <a:t>trichinellosis</a:t>
            </a:r>
            <a:r>
              <a:rPr lang="en-US" b="1" dirty="0" smtClean="0"/>
              <a:t> infection?</a:t>
            </a:r>
          </a:p>
          <a:p>
            <a:r>
              <a:rPr lang="en-US" dirty="0" smtClean="0"/>
              <a:t>The signs, symptoms, severity and duration of </a:t>
            </a:r>
            <a:r>
              <a:rPr lang="en-US" dirty="0" err="1" smtClean="0"/>
              <a:t>trichinellosis</a:t>
            </a:r>
            <a:r>
              <a:rPr lang="en-US" dirty="0" smtClean="0"/>
              <a:t> vary. Nausea, diarrhea, vomiting, fatigue, fever, and abdominal discomfort are often the first symptoms of </a:t>
            </a:r>
            <a:r>
              <a:rPr lang="en-US" dirty="0" err="1" smtClean="0"/>
              <a:t>trichinellosis</a:t>
            </a:r>
            <a:r>
              <a:rPr lang="en-US" dirty="0" smtClean="0"/>
              <a:t>. Headaches, fevers, chills, cough, swelling of the face and eyes, aching joints and muscle pains, itchy skin, diarrhea, or constipation may follow the first symptoms. If the infection is heavy, patients may experience difficulty coordinating movements, and have heart and breathing problems. In severe cases, death can occur.</a:t>
            </a:r>
          </a:p>
          <a:p>
            <a:r>
              <a:rPr lang="en-US" dirty="0" smtClean="0"/>
              <a:t>For mild to moderate infections, most symptoms subside within a few months. Fatigue, weakness, muscle pain, and diarrhea may last for months.</a:t>
            </a:r>
          </a:p>
          <a:p>
            <a:endParaRPr lang="en-US" dirty="0" smtClean="0"/>
          </a:p>
          <a:p>
            <a:r>
              <a:rPr lang="en-US" b="1" dirty="0" smtClean="0"/>
              <a:t>How soon after infection will symptoms appear?</a:t>
            </a:r>
          </a:p>
          <a:p>
            <a:r>
              <a:rPr lang="en-US" dirty="0" smtClean="0"/>
              <a:t>Abdominal symptoms can occur 1-2 days after infection. Further symptoms usually start 2-8 weeks after eating contaminated meat. Symptoms may range from very mild to severe and relate to the number of infectious worms consumed in meat. Often, mild cases of </a:t>
            </a:r>
            <a:r>
              <a:rPr lang="en-US" dirty="0" err="1" smtClean="0"/>
              <a:t>trichinellosis</a:t>
            </a:r>
            <a:r>
              <a:rPr lang="en-US" dirty="0" smtClean="0"/>
              <a:t> are never specifically diagnosed and are assumed to be the flu or other common illnesses.</a:t>
            </a:r>
          </a:p>
          <a:p>
            <a:endParaRPr lang="en-US" dirty="0" smtClean="0"/>
          </a:p>
          <a:p>
            <a:r>
              <a:rPr lang="en-US" b="1" dirty="0" smtClean="0"/>
              <a:t>How does infection occur in humans and animals?</a:t>
            </a:r>
          </a:p>
          <a:p>
            <a:r>
              <a:rPr lang="en-US" dirty="0" smtClean="0"/>
              <a:t>When a human or animal eats meat that contains infective </a:t>
            </a:r>
            <a:r>
              <a:rPr lang="en-US" i="1" dirty="0" err="1" smtClean="0"/>
              <a:t>Trichinella</a:t>
            </a:r>
            <a:r>
              <a:rPr lang="en-US" dirty="0" smtClean="0"/>
              <a:t> cysts, the acid in the stomach dissolves the hard covering of the cyst and releases the worms. The worms pass into the small intestine and, in 1-2 days, become mature. After mating, adult females lay eggs. Eggs develop into immature worms, travel through the arteries, and are transported to muscles. Within the muscles, the worms curl into a ball and </a:t>
            </a:r>
            <a:r>
              <a:rPr lang="en-US" dirty="0" err="1" smtClean="0"/>
              <a:t>encyst</a:t>
            </a:r>
            <a:r>
              <a:rPr lang="en-US" dirty="0" smtClean="0"/>
              <a:t> (become enclosed in a capsule). The life cycle repeats when meat containing these encysted worms is consumed by another human or animal.</a:t>
            </a:r>
          </a:p>
          <a:p>
            <a:endParaRPr lang="en-US" dirty="0" smtClean="0"/>
          </a:p>
          <a:p>
            <a:r>
              <a:rPr lang="en-US" b="1" dirty="0" smtClean="0"/>
              <a:t>Am I at risk for </a:t>
            </a:r>
            <a:r>
              <a:rPr lang="en-US" b="1" dirty="0" err="1" smtClean="0"/>
              <a:t>trichinellosis</a:t>
            </a:r>
            <a:r>
              <a:rPr lang="en-US" b="1" dirty="0" smtClean="0"/>
              <a:t>?</a:t>
            </a:r>
          </a:p>
          <a:p>
            <a:r>
              <a:rPr lang="en-US" dirty="0" smtClean="0"/>
              <a:t>If you eat raw or undercooked meats, particularly bear, pork, wild feline (such as a cougar), fox, dog, wolf, horse, seal, or walrus, you are at risk for </a:t>
            </a:r>
            <a:r>
              <a:rPr lang="en-US" dirty="0" err="1" smtClean="0"/>
              <a:t>trichinellosis</a:t>
            </a:r>
            <a:r>
              <a:rPr lang="en-US" dirty="0" smtClean="0"/>
              <a:t>.</a:t>
            </a:r>
          </a:p>
          <a:p>
            <a:endParaRPr lang="en-US" dirty="0" smtClean="0"/>
          </a:p>
          <a:p>
            <a:r>
              <a:rPr lang="en-US" b="1" dirty="0" smtClean="0"/>
              <a:t>Can I spread </a:t>
            </a:r>
            <a:r>
              <a:rPr lang="en-US" b="1" dirty="0" err="1" smtClean="0"/>
              <a:t>trichinellosis</a:t>
            </a:r>
            <a:r>
              <a:rPr lang="en-US" b="1" dirty="0" smtClean="0"/>
              <a:t> to others?</a:t>
            </a:r>
          </a:p>
          <a:p>
            <a:r>
              <a:rPr lang="en-US" dirty="0" smtClean="0"/>
              <a:t>No. Infection can only occur by eating raw or undercooked meat containing </a:t>
            </a:r>
            <a:r>
              <a:rPr lang="en-US" i="1" dirty="0" err="1" smtClean="0"/>
              <a:t>Trichinella</a:t>
            </a:r>
            <a:r>
              <a:rPr lang="en-US" dirty="0" smtClean="0"/>
              <a:t> worms.</a:t>
            </a:r>
          </a:p>
          <a:p>
            <a:endParaRPr lang="en-US" dirty="0" smtClean="0"/>
          </a:p>
          <a:p>
            <a:r>
              <a:rPr lang="en-US" b="1" dirty="0" smtClean="0"/>
              <a:t>What should I do if I think I have </a:t>
            </a:r>
            <a:r>
              <a:rPr lang="en-US" b="1" dirty="0" err="1" smtClean="0"/>
              <a:t>trichinellosis</a:t>
            </a:r>
            <a:r>
              <a:rPr lang="en-US" b="1" dirty="0" smtClean="0"/>
              <a:t>?</a:t>
            </a:r>
          </a:p>
          <a:p>
            <a:r>
              <a:rPr lang="en-US" dirty="0" smtClean="0"/>
              <a:t>See your health care provider who can order tests and treat symptoms of </a:t>
            </a:r>
            <a:r>
              <a:rPr lang="en-US" dirty="0" err="1" smtClean="0"/>
              <a:t>trichinellosis</a:t>
            </a:r>
            <a:r>
              <a:rPr lang="en-US" dirty="0" smtClean="0"/>
              <a:t> infection. If you have eaten raw or undercooked meat, you should tell your health care provider.</a:t>
            </a:r>
          </a:p>
          <a:p>
            <a:endParaRPr lang="en-US" dirty="0" smtClean="0"/>
          </a:p>
          <a:p>
            <a:r>
              <a:rPr lang="en-US" b="1" dirty="0" smtClean="0"/>
              <a:t>How is </a:t>
            </a:r>
            <a:r>
              <a:rPr lang="en-US" b="1" dirty="0" err="1" smtClean="0"/>
              <a:t>trichinellosis</a:t>
            </a:r>
            <a:r>
              <a:rPr lang="en-US" b="1" dirty="0" smtClean="0"/>
              <a:t> infection diagnosed?</a:t>
            </a:r>
          </a:p>
          <a:p>
            <a:r>
              <a:rPr lang="en-US" dirty="0" smtClean="0"/>
              <a:t>A blood test or muscle biopsy can show if you have </a:t>
            </a:r>
            <a:r>
              <a:rPr lang="en-US" dirty="0" err="1" smtClean="0"/>
              <a:t>trichinellosis</a:t>
            </a:r>
            <a:endParaRPr lang="en-US" dirty="0" smtClean="0"/>
          </a:p>
          <a:p>
            <a:endParaRPr lang="en-US" dirty="0" smtClean="0"/>
          </a:p>
          <a:p>
            <a:r>
              <a:rPr lang="en-US" b="1" dirty="0" smtClean="0"/>
              <a:t>How is </a:t>
            </a:r>
            <a:r>
              <a:rPr lang="en-US" b="1" dirty="0" err="1" smtClean="0"/>
              <a:t>trichinellosis</a:t>
            </a:r>
            <a:r>
              <a:rPr lang="en-US" b="1" dirty="0" smtClean="0"/>
              <a:t> infection treated?</a:t>
            </a:r>
          </a:p>
          <a:p>
            <a:r>
              <a:rPr lang="en-US" dirty="0" smtClean="0"/>
              <a:t>Several safe and effective prescription drugs are available to treat </a:t>
            </a:r>
            <a:r>
              <a:rPr lang="en-US" dirty="0" err="1" smtClean="0"/>
              <a:t>trichinellosis</a:t>
            </a:r>
            <a:r>
              <a:rPr lang="en-US" dirty="0" smtClean="0"/>
              <a:t>. Treatment should begin as soon as possible and the decision to treat is based upon symptoms, exposure to raw or undercooked meat, and laboratory test results.</a:t>
            </a:r>
          </a:p>
          <a:p>
            <a:r>
              <a:rPr lang="en-US" dirty="0" smtClean="0"/>
              <a:t/>
            </a:r>
            <a:br>
              <a:rPr lang="en-US" dirty="0" smtClean="0"/>
            </a:br>
            <a:r>
              <a:rPr lang="en-US" b="1" dirty="0" smtClean="0"/>
              <a:t>Is </a:t>
            </a:r>
            <a:r>
              <a:rPr lang="en-US" b="1" dirty="0" err="1" smtClean="0"/>
              <a:t>trichinellosis</a:t>
            </a:r>
            <a:r>
              <a:rPr lang="en-US" b="1" dirty="0" smtClean="0"/>
              <a:t> common in the United States?</a:t>
            </a:r>
          </a:p>
          <a:p>
            <a:r>
              <a:rPr lang="en-US" dirty="0" smtClean="0"/>
              <a:t>Infection used to be more common and was usually caused by ingestion of undercooked pork. However, infection is now relatively rare. During 2008–2010, 20 cases were reported per year on average. The number of cases decreased beginning in the mid-20th century because of legislation prohibiting the feeding of raw-meat garbage to hogs, commercial and home freezing of pork, and the public awareness of the danger of eating raw or undercooked pork products. Cases are less commonly associated with pork products and more often associated with eating raw or undercooked wild game meats.</a:t>
            </a:r>
          </a:p>
          <a:p>
            <a:endParaRPr lang="en-US" dirty="0" smtClean="0"/>
          </a:p>
          <a:p>
            <a:r>
              <a:rPr lang="en-US" b="1" dirty="0" smtClean="0"/>
              <a:t>How can I prevent </a:t>
            </a:r>
            <a:r>
              <a:rPr lang="en-US" b="1" dirty="0" err="1" smtClean="0"/>
              <a:t>trichinellosis</a:t>
            </a:r>
            <a:r>
              <a:rPr lang="en-US" b="1" dirty="0" smtClean="0"/>
              <a:t>?</a:t>
            </a:r>
          </a:p>
          <a:p>
            <a:r>
              <a:rPr lang="en-US" dirty="0" smtClean="0"/>
              <a:t>The best way to prevent </a:t>
            </a:r>
            <a:r>
              <a:rPr lang="en-US" dirty="0" err="1" smtClean="0"/>
              <a:t>trichinellosis</a:t>
            </a:r>
            <a:r>
              <a:rPr lang="en-US" dirty="0" smtClean="0"/>
              <a:t> is to cook meat to safe temperatures. A </a:t>
            </a:r>
            <a:r>
              <a:rPr lang="en-US" b="1" dirty="0" smtClean="0"/>
              <a:t>food thermometer</a:t>
            </a:r>
            <a:r>
              <a:rPr lang="en-US" dirty="0" smtClean="0"/>
              <a:t> should be used to measure the internal temperature of cooked meat. Do not sample meat until it is cooked. USDA recommends the following for meat preparation. </a:t>
            </a:r>
          </a:p>
          <a:p>
            <a:endParaRPr lang="en-US" dirty="0" smtClean="0"/>
          </a:p>
          <a:p>
            <a:pPr lvl="1"/>
            <a:r>
              <a:rPr lang="en-US" b="1" dirty="0" smtClean="0"/>
              <a:t>For Whole Cuts of Meat (excluding poultry and wild game)</a:t>
            </a:r>
            <a:r>
              <a:rPr lang="en-US" dirty="0" smtClean="0"/>
              <a:t> </a:t>
            </a:r>
          </a:p>
          <a:p>
            <a:pPr lvl="2"/>
            <a:r>
              <a:rPr lang="en-US" dirty="0" smtClean="0"/>
              <a:t>Cook to at least 145° F (63° C) as measured with a food thermometer placed in the thickest part of the meat, then allow the meat to rest* for three minutes before carving or consuming.</a:t>
            </a:r>
          </a:p>
          <a:p>
            <a:pPr lvl="1"/>
            <a:r>
              <a:rPr lang="en-US" b="1" dirty="0" smtClean="0"/>
              <a:t>For Ground Meat (excluding poultry and wild game)</a:t>
            </a:r>
            <a:r>
              <a:rPr lang="en-US" dirty="0" smtClean="0"/>
              <a:t> </a:t>
            </a:r>
          </a:p>
          <a:p>
            <a:pPr lvl="2"/>
            <a:r>
              <a:rPr lang="en-US" dirty="0" smtClean="0"/>
              <a:t>Cook to at least 160° F (71° C); ground meats do not require a rest* time.</a:t>
            </a:r>
          </a:p>
          <a:p>
            <a:pPr lvl="1"/>
            <a:r>
              <a:rPr lang="en-US" b="1" dirty="0" smtClean="0"/>
              <a:t>For Wild Game (whole cuts and ground)</a:t>
            </a:r>
            <a:r>
              <a:rPr lang="en-US" dirty="0" smtClean="0"/>
              <a:t> </a:t>
            </a:r>
          </a:p>
          <a:p>
            <a:pPr lvl="2"/>
            <a:r>
              <a:rPr lang="en-US" dirty="0" smtClean="0"/>
              <a:t>Cook to at least 160° F (71° C).</a:t>
            </a:r>
          </a:p>
          <a:p>
            <a:pPr lvl="1"/>
            <a:r>
              <a:rPr lang="en-US" b="1" dirty="0" smtClean="0"/>
              <a:t>For All Poultry (whole cuts and ground)</a:t>
            </a:r>
            <a:r>
              <a:rPr lang="en-US" dirty="0" smtClean="0"/>
              <a:t> </a:t>
            </a:r>
          </a:p>
          <a:p>
            <a:pPr lvl="2"/>
            <a:r>
              <a:rPr lang="en-US" dirty="0" smtClean="0"/>
              <a:t>Cook to at least 165° F (74° C), and for whole poultry allow the meat to rest* for three minutes before carving or consuming.</a:t>
            </a:r>
          </a:p>
          <a:p>
            <a:pPr lvl="2"/>
            <a:endParaRPr lang="en-US" dirty="0" smtClean="0"/>
          </a:p>
          <a:p>
            <a:r>
              <a:rPr lang="en-US" dirty="0" smtClean="0"/>
              <a:t>*According to USDA, "A 'rest time' is the amount of time the product remains at the final temperature, after it has been removed from a grill, oven, or other heat source. During the three minutes after meat is removed from the heat source, its temperature remains constant or continues to rise, which destroys pathogens.“</a:t>
            </a:r>
          </a:p>
          <a:p>
            <a:endParaRPr lang="en-US" dirty="0" smtClean="0"/>
          </a:p>
          <a:p>
            <a:r>
              <a:rPr lang="en-US" dirty="0" smtClean="0"/>
              <a:t>More on: </a:t>
            </a:r>
            <a:r>
              <a:rPr lang="en-US" dirty="0" smtClean="0">
                <a:hlinkClick r:id="rId3"/>
              </a:rPr>
              <a:t>Fight BAC: Safe Food Handling</a:t>
            </a:r>
            <a:endParaRPr lang="en-US" dirty="0" smtClean="0"/>
          </a:p>
          <a:p>
            <a:endParaRPr lang="en-US" dirty="0" smtClean="0"/>
          </a:p>
          <a:p>
            <a:r>
              <a:rPr lang="en-US" dirty="0" smtClean="0"/>
              <a:t>Curing (salting), drying, smoking, or microwaving meat alone does not consistently kill infective worms; homemade jerky and sausage were the cause of many cases of </a:t>
            </a:r>
            <a:r>
              <a:rPr lang="en-US" dirty="0" err="1" smtClean="0"/>
              <a:t>trichinellosis</a:t>
            </a:r>
            <a:r>
              <a:rPr lang="en-US" dirty="0" smtClean="0"/>
              <a:t> reported to CDC in recent years.</a:t>
            </a:r>
          </a:p>
          <a:p>
            <a:endParaRPr lang="en-US" dirty="0" smtClean="0"/>
          </a:p>
          <a:p>
            <a:r>
              <a:rPr lang="en-US" dirty="0" smtClean="0"/>
              <a:t>Freeze pork less than 6 inches thick for 20 days at 5°F (-15°C) to kill any worms.</a:t>
            </a:r>
          </a:p>
          <a:p>
            <a:endParaRPr lang="en-US" dirty="0" smtClean="0"/>
          </a:p>
          <a:p>
            <a:r>
              <a:rPr lang="en-US" dirty="0" smtClean="0"/>
              <a:t>Freezing wild game meats, unlike freezing pork products, may not effectively kill all worms because some worm species that infect wild game animals are freeze-resistant.</a:t>
            </a:r>
          </a:p>
          <a:p>
            <a:endParaRPr lang="en-US" dirty="0" smtClean="0"/>
          </a:p>
          <a:p>
            <a:r>
              <a:rPr lang="en-US" dirty="0" smtClean="0"/>
              <a:t>Clean meat grinders thoroughly after each use.</a:t>
            </a:r>
          </a:p>
          <a:p>
            <a:endParaRPr lang="en-US" dirty="0" smtClean="0"/>
          </a:p>
          <a:p>
            <a:r>
              <a:rPr lang="en-US" dirty="0" smtClean="0"/>
              <a:t>To help prevent </a:t>
            </a:r>
            <a:r>
              <a:rPr lang="en-US" i="1" dirty="0" err="1" smtClean="0"/>
              <a:t>Trichinella</a:t>
            </a:r>
            <a:r>
              <a:rPr lang="en-US" dirty="0" smtClean="0"/>
              <a:t> infection in animal populations, do not allow pigs or wild animals to eat uncooked meat, scraps, or carcasses of any animals, including rats, which may be infected with </a:t>
            </a:r>
            <a:r>
              <a:rPr lang="en-US" i="1" dirty="0" err="1" smtClean="0"/>
              <a:t>Trichinella</a:t>
            </a:r>
            <a:r>
              <a:rPr lang="en-US" dirty="0" smtClean="0"/>
              <a:t>.</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4myheart portion</a:t>
            </a:r>
            <a:r>
              <a:rPr lang="en-US" baseline="0" dirty="0" smtClean="0"/>
              <a:t> size handouts</a:t>
            </a:r>
          </a:p>
          <a:p>
            <a:r>
              <a:rPr lang="en-US" baseline="0" dirty="0" smtClean="0"/>
              <a:t>Examples of too big vs appropriate </a:t>
            </a:r>
            <a:r>
              <a:rPr lang="en-US" baseline="0" dirty="0" smtClean="0"/>
              <a:t>portions</a:t>
            </a:r>
          </a:p>
          <a:p>
            <a:endParaRPr lang="en-US" baseline="0" dirty="0" smtClean="0"/>
          </a:p>
          <a:p>
            <a:r>
              <a:rPr lang="en-US" baseline="0" dirty="0" smtClean="0"/>
              <a:t>Does anyone know how many calories are in 1lb of fat? A. 3,500</a:t>
            </a:r>
          </a:p>
          <a:p>
            <a:r>
              <a:rPr lang="en-US" baseline="0" dirty="0" smtClean="0"/>
              <a:t>So to burn 1lb of fat, you need to cut calories 500 per day for a week.</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49</a:t>
            </a:fld>
            <a:endParaRPr lang="en-US"/>
          </a:p>
        </p:txBody>
      </p:sp>
    </p:spTree>
    <p:extLst>
      <p:ext uri="{BB962C8B-B14F-4D97-AF65-F5344CB8AC3E}">
        <p14:creationId xmlns:p14="http://schemas.microsoft.com/office/powerpoint/2010/main" val="536566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51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Need to Knows:</a:t>
            </a:r>
          </a:p>
          <a:p>
            <a:r>
              <a:rPr lang="en-US" dirty="0" smtClean="0"/>
              <a:t>What is your destination?</a:t>
            </a:r>
          </a:p>
          <a:p>
            <a:r>
              <a:rPr lang="en-US" dirty="0" smtClean="0"/>
              <a:t>Length of trip?</a:t>
            </a:r>
          </a:p>
          <a:p>
            <a:r>
              <a:rPr lang="en-US" dirty="0" smtClean="0"/>
              <a:t>Time of departure/ how many meals required?</a:t>
            </a:r>
          </a:p>
          <a:p>
            <a:r>
              <a:rPr lang="en-US" dirty="0" smtClean="0"/>
              <a:t>How many people are going?</a:t>
            </a:r>
          </a:p>
          <a:p>
            <a:r>
              <a:rPr lang="en-US" dirty="0" smtClean="0"/>
              <a:t>Anyone having allergies or diet restrictions?</a:t>
            </a:r>
          </a:p>
          <a:p>
            <a:r>
              <a:rPr lang="en-US" dirty="0" smtClean="0"/>
              <a:t>What will the activities be at camp?</a:t>
            </a:r>
          </a:p>
          <a:p>
            <a:r>
              <a:rPr lang="en-US" dirty="0" smtClean="0"/>
              <a:t>What time of year is it?</a:t>
            </a:r>
          </a:p>
          <a:p>
            <a:r>
              <a:rPr lang="en-US" dirty="0" smtClean="0"/>
              <a:t>Is weight a concern?</a:t>
            </a:r>
          </a:p>
          <a:p>
            <a:r>
              <a:rPr lang="en-US" dirty="0" smtClean="0"/>
              <a:t>How will you cook the food?</a:t>
            </a:r>
          </a:p>
          <a:p>
            <a:r>
              <a:rPr lang="en-US" dirty="0" smtClean="0"/>
              <a:t>Cost of food? </a:t>
            </a:r>
          </a:p>
          <a:p>
            <a:r>
              <a:rPr lang="en-US" dirty="0" smtClean="0"/>
              <a:t>LEAVE NO TRACE</a:t>
            </a:r>
          </a:p>
          <a:p>
            <a:pPr>
              <a:buFont typeface="Arial" pitchFamily="34" charset="0"/>
              <a:buChar char="•"/>
            </a:pPr>
            <a:r>
              <a:rPr lang="en-US" dirty="0" smtClean="0"/>
              <a:t>What to cook and how much</a:t>
            </a:r>
          </a:p>
          <a:p>
            <a:pPr>
              <a:buFont typeface="Arial" pitchFamily="34" charset="0"/>
              <a:buChar char="•"/>
            </a:pPr>
            <a:r>
              <a:rPr lang="en-US" dirty="0" smtClean="0"/>
              <a:t>What equipment is needed</a:t>
            </a:r>
          </a:p>
          <a:p>
            <a:pPr>
              <a:buFont typeface="Arial" pitchFamily="34" charset="0"/>
              <a:buChar char="•"/>
            </a:pPr>
            <a:r>
              <a:rPr lang="en-US" dirty="0" smtClean="0"/>
              <a:t>What safety concerns are present</a:t>
            </a:r>
          </a:p>
          <a:p>
            <a:pPr>
              <a:buFont typeface="Arial" pitchFamily="34" charset="0"/>
              <a:buChar char="•"/>
            </a:pPr>
            <a:r>
              <a:rPr lang="en-US" dirty="0" smtClean="0"/>
              <a:t>How much time is available</a:t>
            </a:r>
          </a:p>
          <a:p>
            <a:pPr>
              <a:buFont typeface="Arial" pitchFamily="34" charset="0"/>
              <a:buChar char="•"/>
            </a:pPr>
            <a:r>
              <a:rPr lang="en-US" dirty="0" smtClean="0"/>
              <a:t>How much cleanup is needed</a:t>
            </a:r>
          </a:p>
          <a:p>
            <a:pPr>
              <a:buFont typeface="Arial" pitchFamily="34" charset="0"/>
              <a:buChar char="•"/>
            </a:pPr>
            <a:r>
              <a:rPr lang="en-US" dirty="0" smtClean="0"/>
              <a:t>Nutritional considerations</a:t>
            </a:r>
          </a:p>
          <a:p>
            <a:pPr>
              <a:buFont typeface="Arial" pitchFamily="34" charset="0"/>
              <a:buChar char="•"/>
            </a:pPr>
            <a:r>
              <a:rPr lang="en-US" dirty="0" smtClean="0"/>
              <a:t>Food allergies in group</a:t>
            </a:r>
          </a:p>
          <a:p>
            <a:pPr>
              <a:buFont typeface="Arial" pitchFamily="34" charset="0"/>
              <a:buChar char="•"/>
            </a:pPr>
            <a:r>
              <a:rPr lang="en-US" dirty="0" smtClean="0"/>
              <a:t>Proper food storage</a:t>
            </a:r>
          </a:p>
          <a:p>
            <a:pPr>
              <a:buFont typeface="Arial" pitchFamily="34" charset="0"/>
              <a:buChar char="•"/>
            </a:pPr>
            <a:r>
              <a:rPr lang="en-US" dirty="0" smtClean="0"/>
              <a:t>Timing of meal</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58</a:t>
            </a:fld>
            <a:endParaRPr lang="en-US"/>
          </a:p>
        </p:txBody>
      </p:sp>
    </p:spTree>
    <p:extLst>
      <p:ext uri="{BB962C8B-B14F-4D97-AF65-F5344CB8AC3E}">
        <p14:creationId xmlns:p14="http://schemas.microsoft.com/office/powerpoint/2010/main" val="328495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59</a:t>
            </a:fld>
            <a:endParaRPr lang="en-US"/>
          </a:p>
        </p:txBody>
      </p:sp>
    </p:spTree>
    <p:extLst>
      <p:ext uri="{BB962C8B-B14F-4D97-AF65-F5344CB8AC3E}">
        <p14:creationId xmlns:p14="http://schemas.microsoft.com/office/powerpoint/2010/main" val="328495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60</a:t>
            </a:fld>
            <a:endParaRPr lang="en-US"/>
          </a:p>
        </p:txBody>
      </p:sp>
    </p:spTree>
    <p:extLst>
      <p:ext uri="{BB962C8B-B14F-4D97-AF65-F5344CB8AC3E}">
        <p14:creationId xmlns:p14="http://schemas.microsoft.com/office/powerpoint/2010/main" val="1073707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61</a:t>
            </a:fld>
            <a:endParaRPr lang="en-US"/>
          </a:p>
        </p:txBody>
      </p:sp>
    </p:spTree>
    <p:extLst>
      <p:ext uri="{BB962C8B-B14F-4D97-AF65-F5344CB8AC3E}">
        <p14:creationId xmlns:p14="http://schemas.microsoft.com/office/powerpoint/2010/main" val="1353186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Handling raw chicken</a:t>
            </a:r>
          </a:p>
          <a:p>
            <a:r>
              <a:rPr lang="en-US" dirty="0" smtClean="0"/>
              <a:t>Storage</a:t>
            </a:r>
            <a:r>
              <a:rPr lang="en-US" baseline="0" dirty="0" smtClean="0"/>
              <a:t> of raw chicken at appropriate temperature</a:t>
            </a:r>
          </a:p>
          <a:p>
            <a:r>
              <a:rPr lang="en-US" baseline="0" dirty="0" smtClean="0"/>
              <a:t>Having to carry in large amount of cooking oil and then carry it back out</a:t>
            </a:r>
          </a:p>
          <a:p>
            <a:r>
              <a:rPr lang="en-US" baseline="0" dirty="0" smtClean="0"/>
              <a:t>Danger of burns with frying food</a:t>
            </a:r>
          </a:p>
          <a:p>
            <a:r>
              <a:rPr lang="en-US" baseline="0" dirty="0" smtClean="0"/>
              <a:t>Camp stove may not be hot enough to cook the chicken all the way through</a:t>
            </a:r>
          </a:p>
          <a:p>
            <a:r>
              <a:rPr lang="en-US" baseline="0" dirty="0" smtClean="0"/>
              <a:t>Large amount of fuel consumed for this</a:t>
            </a:r>
          </a:p>
          <a:p>
            <a:r>
              <a:rPr lang="en-US" baseline="0" dirty="0" smtClean="0"/>
              <a:t>Exorbitant amount of time associated with preparation</a:t>
            </a:r>
          </a:p>
          <a:p>
            <a:r>
              <a:rPr lang="en-US" baseline="0" dirty="0" smtClean="0"/>
              <a:t>Difficulty in maintaining cleanliness when cooking backcountry</a:t>
            </a:r>
          </a:p>
          <a:p>
            <a:r>
              <a:rPr lang="en-US" baseline="0" dirty="0" smtClean="0"/>
              <a:t>Cleanup would be very difficult</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62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need to</a:t>
            </a:r>
            <a:r>
              <a:rPr lang="en-US" baseline="0" dirty="0" smtClean="0"/>
              <a:t> store salad in ice chest until ready to eat</a:t>
            </a:r>
          </a:p>
          <a:p>
            <a:r>
              <a:rPr lang="en-US" baseline="0" dirty="0" smtClean="0"/>
              <a:t>Leftover salad will need to be thrown away if the temperature is not maintained</a:t>
            </a:r>
          </a:p>
          <a:p>
            <a:r>
              <a:rPr lang="en-US" baseline="0" dirty="0" smtClean="0"/>
              <a:t>Peanut allergies are common and can be life threatening</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11</a:t>
            </a:fld>
            <a:endParaRPr lang="en-US"/>
          </a:p>
        </p:txBody>
      </p:sp>
    </p:spTree>
    <p:extLst>
      <p:ext uri="{BB962C8B-B14F-4D97-AF65-F5344CB8AC3E}">
        <p14:creationId xmlns:p14="http://schemas.microsoft.com/office/powerpoint/2010/main" val="939119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64</a:t>
            </a:fld>
            <a:endParaRPr lang="en-US"/>
          </a:p>
        </p:txBody>
      </p:sp>
    </p:spTree>
    <p:extLst>
      <p:ext uri="{BB962C8B-B14F-4D97-AF65-F5344CB8AC3E}">
        <p14:creationId xmlns:p14="http://schemas.microsoft.com/office/powerpoint/2010/main" val="3163846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65</a:t>
            </a:fld>
            <a:endParaRPr lang="en-US"/>
          </a:p>
        </p:txBody>
      </p:sp>
    </p:spTree>
    <p:extLst>
      <p:ext uri="{BB962C8B-B14F-4D97-AF65-F5344CB8AC3E}">
        <p14:creationId xmlns:p14="http://schemas.microsoft.com/office/powerpoint/2010/main" val="782276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66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67</a:t>
            </a:fld>
            <a:endParaRPr lang="en-US"/>
          </a:p>
        </p:txBody>
      </p:sp>
    </p:spTree>
    <p:extLst>
      <p:ext uri="{BB962C8B-B14F-4D97-AF65-F5344CB8AC3E}">
        <p14:creationId xmlns:p14="http://schemas.microsoft.com/office/powerpoint/2010/main" val="1990106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http://www.glogerm.com/</a:t>
            </a:r>
          </a:p>
          <a:p>
            <a:r>
              <a:rPr lang="en-US" dirty="0" smtClean="0"/>
              <a:t>Suggested meal – tomato soup and grilled cheese, quartered</a:t>
            </a:r>
            <a:r>
              <a:rPr lang="en-US" baseline="0" dirty="0" smtClean="0"/>
              <a:t> oranges or sliced apples</a:t>
            </a:r>
            <a:r>
              <a:rPr lang="en-US" dirty="0" smtClean="0"/>
              <a:t> – have as many people handle the food as possible, perhaps assembly line style</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68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69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70</a:t>
            </a:fld>
            <a:endParaRPr lang="en-US"/>
          </a:p>
        </p:txBody>
      </p:sp>
    </p:spTree>
    <p:extLst>
      <p:ext uri="{BB962C8B-B14F-4D97-AF65-F5344CB8AC3E}">
        <p14:creationId xmlns:p14="http://schemas.microsoft.com/office/powerpoint/2010/main" val="2689458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71</a:t>
            </a:fld>
            <a:endParaRPr lang="en-US"/>
          </a:p>
        </p:txBody>
      </p:sp>
    </p:spTree>
    <p:extLst>
      <p:ext uri="{BB962C8B-B14F-4D97-AF65-F5344CB8AC3E}">
        <p14:creationId xmlns:p14="http://schemas.microsoft.com/office/powerpoint/2010/main" val="1434060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72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Good</a:t>
            </a:r>
          </a:p>
          <a:p>
            <a:pPr marL="285750" indent="-285750">
              <a:buFont typeface="Arial" panose="020B0604020202020204" pitchFamily="34" charset="0"/>
              <a:buChar char="•"/>
            </a:pPr>
            <a:r>
              <a:rPr lang="en-US" dirty="0" smtClean="0"/>
              <a:t>Seafood</a:t>
            </a:r>
          </a:p>
          <a:p>
            <a:pPr marL="285750" indent="-285750">
              <a:buFont typeface="Arial" panose="020B0604020202020204" pitchFamily="34" charset="0"/>
              <a:buChar char="•"/>
            </a:pPr>
            <a:r>
              <a:rPr lang="en-US" dirty="0" smtClean="0"/>
              <a:t>White- Meat Poultry</a:t>
            </a:r>
          </a:p>
          <a:p>
            <a:pPr marL="285750" indent="-285750">
              <a:buFont typeface="Arial" panose="020B0604020202020204" pitchFamily="34" charset="0"/>
              <a:buChar char="•"/>
            </a:pPr>
            <a:r>
              <a:rPr lang="en-US" dirty="0" smtClean="0"/>
              <a:t>Milk, Cheese, and Yogurt </a:t>
            </a:r>
          </a:p>
          <a:p>
            <a:pPr marL="285750" indent="-285750">
              <a:buFont typeface="Arial" panose="020B0604020202020204" pitchFamily="34" charset="0"/>
              <a:buChar char="•"/>
            </a:pPr>
            <a:r>
              <a:rPr lang="en-US" dirty="0" smtClean="0"/>
              <a:t>Eggs</a:t>
            </a:r>
          </a:p>
          <a:p>
            <a:pPr marL="285750" indent="-285750">
              <a:buFont typeface="Arial" panose="020B0604020202020204" pitchFamily="34" charset="0"/>
              <a:buChar char="•"/>
            </a:pPr>
            <a:r>
              <a:rPr lang="en-US" dirty="0" smtClean="0"/>
              <a:t>Beans </a:t>
            </a:r>
          </a:p>
          <a:p>
            <a:pPr marL="285750" indent="-285750">
              <a:buFont typeface="Arial" panose="020B0604020202020204" pitchFamily="34" charset="0"/>
              <a:buChar char="•"/>
            </a:pPr>
            <a:r>
              <a:rPr lang="en-US" dirty="0" smtClean="0"/>
              <a:t>Pork Tenderloin</a:t>
            </a:r>
          </a:p>
          <a:p>
            <a:pPr marL="285750" indent="-285750">
              <a:buFont typeface="Arial" panose="020B0604020202020204" pitchFamily="34" charset="0"/>
              <a:buChar char="•"/>
            </a:pPr>
            <a:r>
              <a:rPr lang="en-US" dirty="0" smtClean="0"/>
              <a:t>Soy </a:t>
            </a:r>
          </a:p>
          <a:p>
            <a:pPr marL="285750" indent="-285750">
              <a:buFont typeface="Arial" panose="020B0604020202020204" pitchFamily="34" charset="0"/>
              <a:buChar char="•"/>
            </a:pPr>
            <a:r>
              <a:rPr lang="en-US" dirty="0" smtClean="0"/>
              <a:t>Lean Beef</a:t>
            </a:r>
          </a:p>
          <a:p>
            <a:pPr marL="285750" indent="-285750">
              <a:buFont typeface="Arial" panose="020B0604020202020204" pitchFamily="34" charset="0"/>
              <a:buChar char="•"/>
            </a:pPr>
            <a:endParaRPr lang="en-US" dirty="0" smtClean="0"/>
          </a:p>
          <a:p>
            <a:r>
              <a:rPr lang="en-US" u="sng" dirty="0" smtClean="0"/>
              <a:t>Bad</a:t>
            </a:r>
          </a:p>
          <a:p>
            <a:pPr marL="285750" indent="-285750">
              <a:buFont typeface="Arial" panose="020B0604020202020204" pitchFamily="34" charset="0"/>
              <a:buChar char="•"/>
            </a:pPr>
            <a:r>
              <a:rPr lang="en-US" dirty="0" smtClean="0"/>
              <a:t>Bratwurst</a:t>
            </a:r>
          </a:p>
          <a:p>
            <a:pPr marL="285750" indent="-285750">
              <a:buFont typeface="Arial" panose="020B0604020202020204" pitchFamily="34" charset="0"/>
              <a:buChar char="•"/>
            </a:pPr>
            <a:r>
              <a:rPr lang="en-US" dirty="0" smtClean="0"/>
              <a:t>Sausage</a:t>
            </a:r>
          </a:p>
          <a:p>
            <a:pPr marL="285750" indent="-285750">
              <a:buFont typeface="Arial" panose="020B0604020202020204" pitchFamily="34" charset="0"/>
              <a:buChar char="•"/>
            </a:pPr>
            <a:r>
              <a:rPr lang="en-US" dirty="0" smtClean="0"/>
              <a:t>Burgers</a:t>
            </a:r>
          </a:p>
          <a:p>
            <a:pPr marL="285750" indent="-285750">
              <a:buFont typeface="Arial" panose="020B0604020202020204" pitchFamily="34" charset="0"/>
              <a:buChar char="•"/>
            </a:pPr>
            <a:r>
              <a:rPr lang="en-US" dirty="0" smtClean="0"/>
              <a:t>Hot Dogs</a:t>
            </a:r>
          </a:p>
          <a:p>
            <a:pPr marL="285750" indent="-285750">
              <a:buFont typeface="Arial" panose="020B0604020202020204" pitchFamily="34" charset="0"/>
              <a:buChar char="•"/>
            </a:pPr>
            <a:r>
              <a:rPr lang="en-US" dirty="0" smtClean="0"/>
              <a:t>Bacon</a:t>
            </a:r>
          </a:p>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12</a:t>
            </a:fld>
            <a:endParaRPr lang="en-US"/>
          </a:p>
        </p:txBody>
      </p:sp>
    </p:spTree>
    <p:extLst>
      <p:ext uri="{BB962C8B-B14F-4D97-AF65-F5344CB8AC3E}">
        <p14:creationId xmlns:p14="http://schemas.microsoft.com/office/powerpoint/2010/main" val="824997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74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rPr>
              <a:t>Cooking at home.</a:t>
            </a:r>
            <a:r>
              <a:rPr lang="en-US" sz="1200" dirty="0" smtClean="0">
                <a:effectLst/>
              </a:rPr>
              <a:t> Using the </a:t>
            </a:r>
            <a:r>
              <a:rPr lang="en-US" sz="1200" dirty="0" err="1" smtClean="0">
                <a:effectLst/>
              </a:rPr>
              <a:t>MyPlate</a:t>
            </a:r>
            <a:r>
              <a:rPr lang="en-US" sz="1200" dirty="0" smtClean="0">
                <a:effectLst/>
              </a:rPr>
              <a:t> food guide or the current USDA nutrition model, plan menus for three full days of meals (three breakfasts, three lunches, and three dinners) plus one dessert. Your menus should include enough to feed yourself and at least one adult, keeping in mind any special needs (such as food allergies) and how you kept your foods safe and free from cross-contamination. List the equipment and utensils needed to prepare and serve these </a:t>
            </a:r>
            <a:r>
              <a:rPr lang="en-US" sz="1200" dirty="0" err="1" smtClean="0">
                <a:effectLst/>
              </a:rPr>
              <a:t>meals.Then</a:t>
            </a:r>
            <a:r>
              <a:rPr lang="en-US" sz="1200" dirty="0" smtClean="0">
                <a:effectLst/>
              </a:rPr>
              <a:t> do the </a:t>
            </a:r>
            <a:r>
              <a:rPr lang="en-US" sz="1200" dirty="0" err="1" smtClean="0">
                <a:effectLst/>
              </a:rPr>
              <a:t>following:a</a:t>
            </a:r>
            <a:r>
              <a:rPr lang="en-US" sz="1200" dirty="0" smtClean="0">
                <a:effectLst/>
              </a:rPr>
              <a:t>. Create a shopping list for your meals showing the amount of food needed to prepare and serve each meal, and the cost for each </a:t>
            </a:r>
            <a:r>
              <a:rPr lang="en-US" sz="1200" dirty="0" err="1" smtClean="0">
                <a:effectLst/>
              </a:rPr>
              <a:t>meal.b</a:t>
            </a:r>
            <a:r>
              <a:rPr lang="en-US" sz="1200" dirty="0" smtClean="0">
                <a:effectLst/>
              </a:rPr>
              <a:t>. Share and discuss your meal plan and shopping list with your </a:t>
            </a:r>
            <a:r>
              <a:rPr lang="en-US" sz="1200" dirty="0" err="1" smtClean="0">
                <a:effectLst/>
              </a:rPr>
              <a:t>counselor.c</a:t>
            </a:r>
            <a:r>
              <a:rPr lang="en-US" sz="1200" dirty="0" smtClean="0">
                <a:effectLst/>
              </a:rPr>
              <a:t>. Using at least five of the 10 cooking methods from requirement 3, prepare and serve yourself and at least one adult (parent, family member, guardian, or other responsible adult) one breakfast, one lunch, one dinner, and one dessert from the meals you planned. *d. Time your cooking to have each meal ready to serve at the proper time. Have an adult verify the preparation of the meal to your </a:t>
            </a:r>
            <a:r>
              <a:rPr lang="en-US" sz="1200" dirty="0" err="1" smtClean="0">
                <a:effectLst/>
              </a:rPr>
              <a:t>counselor.e</a:t>
            </a:r>
            <a:r>
              <a:rPr lang="en-US" sz="1200" dirty="0" smtClean="0">
                <a:effectLst/>
              </a:rPr>
              <a:t>. After each meal, ask a person you served to evaluate the meal on presentation and taste, then evaluate your own meal. Discuss what you learned with your counselor, including any adjustments that could have improved or enhanced your meals. Tell how better planning and preparation help ensure a successful meal.</a:t>
            </a:r>
            <a:endParaRPr lang="en-US" dirty="0"/>
          </a:p>
        </p:txBody>
      </p:sp>
      <p:sp>
        <p:nvSpPr>
          <p:cNvPr id="4" name="Slide Number Placeholder 3"/>
          <p:cNvSpPr>
            <a:spLocks noGrp="1"/>
          </p:cNvSpPr>
          <p:nvPr>
            <p:ph type="sldNum" sz="quarter" idx="10"/>
          </p:nvPr>
        </p:nvSpPr>
        <p:spPr/>
        <p:txBody>
          <a:bodyPr/>
          <a:lstStyle/>
          <a:p>
            <a:fld id="{BD49DC61-CAD8-4163-854D-F86AB044C895}" type="slidenum">
              <a:rPr lang="en-US" smtClean="0"/>
              <a:pPr/>
              <a:t>75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76</a:t>
            </a:fld>
            <a:endParaRPr lang="en-US"/>
          </a:p>
        </p:txBody>
      </p:sp>
    </p:spTree>
    <p:extLst>
      <p:ext uri="{BB962C8B-B14F-4D97-AF65-F5344CB8AC3E}">
        <p14:creationId xmlns:p14="http://schemas.microsoft.com/office/powerpoint/2010/main" val="589131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77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rtl="0" eaLnBrk="1" fontAlgn="ctr" latinLnBrk="0" hangingPunct="1"/>
            <a:r>
              <a:rPr lang="en-US" sz="1200" b="0" i="0" u="none" strike="noStrike" kern="1200" dirty="0" smtClean="0">
                <a:solidFill>
                  <a:schemeClr val="tx1"/>
                </a:solidFill>
                <a:effectLst/>
                <a:latin typeface="+mn-lt"/>
                <a:ea typeface="+mn-ea"/>
                <a:cs typeface="+mn-cs"/>
              </a:rPr>
              <a:t>Cooking merit badge requirements</a:t>
            </a:r>
          </a:p>
          <a:p>
            <a:pPr rtl="0" eaLnBrk="1" fontAlgn="ctr" latinLnBrk="0" hangingPunct="1"/>
            <a:r>
              <a:rPr lang="en-US" sz="1200" b="1" i="0" u="none" strike="noStrike" kern="1200" dirty="0" smtClean="0">
                <a:solidFill>
                  <a:schemeClr val="tx1"/>
                </a:solidFill>
                <a:effectLst/>
                <a:latin typeface="+mn-lt"/>
                <a:ea typeface="+mn-ea"/>
                <a:cs typeface="+mn-cs"/>
              </a:rPr>
              <a:t>Note: The meals prepared for Cooking merit badge requirements 4, 5, and 6 will count only toward fulfilling those requirements and will not count toward rank advancement or other merit badges. Meals prepared for rank advancement or other merit badges may not count toward the Cooking merit badge. You must not repeat any menus for meals actually prepared or cooked in requirements 4, 5, and 6.Health and safety.</a:t>
            </a:r>
            <a:r>
              <a:rPr lang="en-US" sz="1200" b="0" i="0" u="none" strike="noStrike" kern="1200" dirty="0" smtClean="0">
                <a:solidFill>
                  <a:schemeClr val="tx1"/>
                </a:solidFill>
                <a:effectLst/>
                <a:latin typeface="+mn-lt"/>
                <a:ea typeface="+mn-ea"/>
                <a:cs typeface="+mn-cs"/>
              </a:rPr>
              <a:t> </a:t>
            </a:r>
          </a:p>
          <a:p>
            <a:pPr rtl="0" eaLnBrk="1" fontAlgn="ctr" latinLnBrk="0" hangingPunct="1"/>
            <a:r>
              <a:rPr lang="en-US" sz="1200" b="0" i="0" u="none" strike="noStrike" kern="1200" dirty="0" smtClean="0">
                <a:solidFill>
                  <a:schemeClr val="tx1"/>
                </a:solidFill>
                <a:effectLst/>
                <a:latin typeface="+mn-lt"/>
                <a:ea typeface="+mn-ea"/>
                <a:cs typeface="+mn-cs"/>
              </a:rPr>
              <a:t>Do the </a:t>
            </a:r>
            <a:r>
              <a:rPr lang="en-US" sz="1200" b="0" i="0" u="none" strike="noStrike" kern="1200" dirty="0" err="1" smtClean="0">
                <a:solidFill>
                  <a:schemeClr val="tx1"/>
                </a:solidFill>
                <a:effectLst/>
                <a:latin typeface="+mn-lt"/>
                <a:ea typeface="+mn-ea"/>
                <a:cs typeface="+mn-cs"/>
              </a:rPr>
              <a:t>following:a</a:t>
            </a:r>
            <a:r>
              <a:rPr lang="en-US" sz="1200" b="0" i="0" u="none" strike="noStrike" kern="1200" dirty="0" smtClean="0">
                <a:solidFill>
                  <a:schemeClr val="tx1"/>
                </a:solidFill>
                <a:effectLst/>
                <a:latin typeface="+mn-lt"/>
                <a:ea typeface="+mn-ea"/>
                <a:cs typeface="+mn-cs"/>
              </a:rPr>
              <a:t>. Explain to your counselor the most likely hazards you may encounter while participating in cooking activities and what you should do to anticipate, help prevent, mitigate, and respond to these </a:t>
            </a:r>
            <a:r>
              <a:rPr lang="en-US" sz="1200" b="0" i="0" u="none" strike="noStrike" kern="1200" dirty="0" err="1" smtClean="0">
                <a:solidFill>
                  <a:schemeClr val="tx1"/>
                </a:solidFill>
                <a:effectLst/>
                <a:latin typeface="+mn-lt"/>
                <a:ea typeface="+mn-ea"/>
                <a:cs typeface="+mn-cs"/>
              </a:rPr>
              <a:t>hazards.b</a:t>
            </a:r>
            <a:r>
              <a:rPr lang="en-US" sz="1200" b="0" i="0" u="none" strike="noStrike" kern="1200" dirty="0" smtClean="0">
                <a:solidFill>
                  <a:schemeClr val="tx1"/>
                </a:solidFill>
                <a:effectLst/>
                <a:latin typeface="+mn-lt"/>
                <a:ea typeface="+mn-ea"/>
                <a:cs typeface="+mn-cs"/>
              </a:rPr>
              <a:t>. Show that you know first aid for and how to prevent injuries or illnesses that could occur while preparing meals and eating, including burns and scalds, cuts, choking, and allergic </a:t>
            </a:r>
            <a:r>
              <a:rPr lang="en-US" sz="1200" b="0" i="0" u="none" strike="noStrike" kern="1200" dirty="0" err="1" smtClean="0">
                <a:solidFill>
                  <a:schemeClr val="tx1"/>
                </a:solidFill>
                <a:effectLst/>
                <a:latin typeface="+mn-lt"/>
                <a:ea typeface="+mn-ea"/>
                <a:cs typeface="+mn-cs"/>
              </a:rPr>
              <a:t>reactions.c</a:t>
            </a:r>
            <a:r>
              <a:rPr lang="en-US" sz="1200" b="0" i="0" u="none" strike="noStrike" kern="1200" dirty="0" smtClean="0">
                <a:solidFill>
                  <a:schemeClr val="tx1"/>
                </a:solidFill>
                <a:effectLst/>
                <a:latin typeface="+mn-lt"/>
                <a:ea typeface="+mn-ea"/>
                <a:cs typeface="+mn-cs"/>
              </a:rPr>
              <a:t>. Describe how meat, fish, chicken, eggs, dairy products, and fresh vegetables should be stored, transported, and properly prepared for cooking. Explain how to prevent cross-</a:t>
            </a:r>
            <a:r>
              <a:rPr lang="en-US" sz="1200" b="0" i="0" u="none" strike="noStrike" kern="1200" dirty="0" err="1" smtClean="0">
                <a:solidFill>
                  <a:schemeClr val="tx1"/>
                </a:solidFill>
                <a:effectLst/>
                <a:latin typeface="+mn-lt"/>
                <a:ea typeface="+mn-ea"/>
                <a:cs typeface="+mn-cs"/>
              </a:rPr>
              <a:t>contamination.d</a:t>
            </a:r>
            <a:r>
              <a:rPr lang="en-US" sz="1200" b="0" i="0" u="none" strike="noStrike" kern="1200" dirty="0" smtClean="0">
                <a:solidFill>
                  <a:schemeClr val="tx1"/>
                </a:solidFill>
                <a:effectLst/>
                <a:latin typeface="+mn-lt"/>
                <a:ea typeface="+mn-ea"/>
                <a:cs typeface="+mn-cs"/>
              </a:rPr>
              <a:t>. Discuss with your counselor food allergies, food intolerance, and food-related illnesses and diseases. Explain why someone who handles or prepares food needs to be aware of these </a:t>
            </a:r>
            <a:r>
              <a:rPr lang="en-US" sz="1200" b="0" i="0" u="none" strike="noStrike" kern="1200" dirty="0" err="1" smtClean="0">
                <a:solidFill>
                  <a:schemeClr val="tx1"/>
                </a:solidFill>
                <a:effectLst/>
                <a:latin typeface="+mn-lt"/>
                <a:ea typeface="+mn-ea"/>
                <a:cs typeface="+mn-cs"/>
              </a:rPr>
              <a:t>concerns.e</a:t>
            </a:r>
            <a:r>
              <a:rPr lang="en-US" sz="1200" b="0" i="0" u="none" strike="noStrike" kern="1200" dirty="0" smtClean="0">
                <a:solidFill>
                  <a:schemeClr val="tx1"/>
                </a:solidFill>
                <a:effectLst/>
                <a:latin typeface="+mn-lt"/>
                <a:ea typeface="+mn-ea"/>
                <a:cs typeface="+mn-cs"/>
              </a:rPr>
              <a:t>. Discuss with your counselor why reading food labels is important. Explain how to identify common allergens such as peanuts, tree nuts, milk, eggs, wheat, soy, and shellfish.</a:t>
            </a:r>
          </a:p>
          <a:p>
            <a:pPr rtl="0" eaLnBrk="1" fontAlgn="ctr" latinLnBrk="0" hangingPunct="1"/>
            <a:r>
              <a:rPr lang="en-US" sz="1200" b="1" i="0" u="none" strike="noStrike" kern="1200" dirty="0" smtClean="0">
                <a:solidFill>
                  <a:schemeClr val="tx1"/>
                </a:solidFill>
                <a:effectLst/>
                <a:latin typeface="+mn-lt"/>
                <a:ea typeface="+mn-ea"/>
                <a:cs typeface="+mn-cs"/>
              </a:rPr>
              <a:t>Nutrition.</a:t>
            </a:r>
            <a:r>
              <a:rPr lang="en-US" sz="1200" b="0" i="0" u="none" strike="noStrike" kern="1200" dirty="0" smtClean="0">
                <a:solidFill>
                  <a:schemeClr val="tx1"/>
                </a:solidFill>
                <a:effectLst/>
                <a:latin typeface="+mn-lt"/>
                <a:ea typeface="+mn-ea"/>
                <a:cs typeface="+mn-cs"/>
              </a:rPr>
              <a:t> Do the </a:t>
            </a:r>
            <a:r>
              <a:rPr lang="en-US" sz="1200" b="0" i="0" u="none" strike="noStrike" kern="1200" dirty="0" err="1" smtClean="0">
                <a:solidFill>
                  <a:schemeClr val="tx1"/>
                </a:solidFill>
                <a:effectLst/>
                <a:latin typeface="+mn-lt"/>
                <a:ea typeface="+mn-ea"/>
                <a:cs typeface="+mn-cs"/>
              </a:rPr>
              <a:t>following:a</a:t>
            </a:r>
            <a:r>
              <a:rPr lang="en-US" sz="1200" b="0" i="0" u="none" strike="noStrike" kern="1200" dirty="0" smtClean="0">
                <a:solidFill>
                  <a:schemeClr val="tx1"/>
                </a:solidFill>
                <a:effectLst/>
                <a:latin typeface="+mn-lt"/>
                <a:ea typeface="+mn-ea"/>
                <a:cs typeface="+mn-cs"/>
              </a:rPr>
              <a:t>. Using the </a:t>
            </a:r>
            <a:r>
              <a:rPr lang="en-US" sz="1200" b="0" i="0" u="none" strike="noStrike" kern="1200" dirty="0" err="1" smtClean="0">
                <a:solidFill>
                  <a:schemeClr val="tx1"/>
                </a:solidFill>
                <a:effectLst/>
                <a:latin typeface="+mn-lt"/>
                <a:ea typeface="+mn-ea"/>
                <a:cs typeface="+mn-cs"/>
              </a:rPr>
              <a:t>MyPlate</a:t>
            </a:r>
            <a:r>
              <a:rPr lang="en-US" sz="1200" b="0" i="0" u="none" strike="noStrike" kern="1200" dirty="0" smtClean="0">
                <a:solidFill>
                  <a:schemeClr val="tx1"/>
                </a:solidFill>
                <a:effectLst/>
                <a:latin typeface="+mn-lt"/>
                <a:ea typeface="+mn-ea"/>
                <a:cs typeface="+mn-cs"/>
              </a:rPr>
              <a:t> food guide or the current USDA nutrition model, give five examples for EACH of the following food groups, the recommended number of daily servings, and the recommended serving size:1. Fruits2. Vegetables3. Grains4. Proteins5. </a:t>
            </a:r>
            <a:r>
              <a:rPr lang="en-US" sz="1200" b="0" i="0" u="none" strike="noStrike" kern="1200" dirty="0" err="1" smtClean="0">
                <a:solidFill>
                  <a:schemeClr val="tx1"/>
                </a:solidFill>
                <a:effectLst/>
                <a:latin typeface="+mn-lt"/>
                <a:ea typeface="+mn-ea"/>
                <a:cs typeface="+mn-cs"/>
              </a:rPr>
              <a:t>Dairyb</a:t>
            </a:r>
            <a:r>
              <a:rPr lang="en-US" sz="1200" b="0" i="0" u="none" strike="noStrike" kern="1200" dirty="0" smtClean="0">
                <a:solidFill>
                  <a:schemeClr val="tx1"/>
                </a:solidFill>
                <a:effectLst/>
                <a:latin typeface="+mn-lt"/>
                <a:ea typeface="+mn-ea"/>
                <a:cs typeface="+mn-cs"/>
              </a:rPr>
              <a:t>. Explain why you should limit your intake of oils and </a:t>
            </a:r>
            <a:r>
              <a:rPr lang="en-US" sz="1200" b="0" i="0" u="none" strike="noStrike" kern="1200" dirty="0" err="1" smtClean="0">
                <a:solidFill>
                  <a:schemeClr val="tx1"/>
                </a:solidFill>
                <a:effectLst/>
                <a:latin typeface="+mn-lt"/>
                <a:ea typeface="+mn-ea"/>
                <a:cs typeface="+mn-cs"/>
              </a:rPr>
              <a:t>sugars.c</a:t>
            </a:r>
            <a:r>
              <a:rPr lang="en-US" sz="1200" b="0" i="0" u="none" strike="noStrike" kern="1200" dirty="0" smtClean="0">
                <a:solidFill>
                  <a:schemeClr val="tx1"/>
                </a:solidFill>
                <a:effectLst/>
                <a:latin typeface="+mn-lt"/>
                <a:ea typeface="+mn-ea"/>
                <a:cs typeface="+mn-cs"/>
              </a:rPr>
              <a:t>. Determine your daily level of activity and your caloric need based on your activity level. Then, based on the </a:t>
            </a:r>
            <a:r>
              <a:rPr lang="en-US" sz="1200" b="0" i="0" u="none" strike="noStrike" kern="1200" dirty="0" err="1" smtClean="0">
                <a:solidFill>
                  <a:schemeClr val="tx1"/>
                </a:solidFill>
                <a:effectLst/>
                <a:latin typeface="+mn-lt"/>
                <a:ea typeface="+mn-ea"/>
                <a:cs typeface="+mn-cs"/>
              </a:rPr>
              <a:t>MyPlate</a:t>
            </a:r>
            <a:r>
              <a:rPr lang="en-US" sz="1200" b="0" i="0" u="none" strike="noStrike" kern="1200" dirty="0" smtClean="0">
                <a:solidFill>
                  <a:schemeClr val="tx1"/>
                </a:solidFill>
                <a:effectLst/>
                <a:latin typeface="+mn-lt"/>
                <a:ea typeface="+mn-ea"/>
                <a:cs typeface="+mn-cs"/>
              </a:rPr>
              <a:t> food guide, discuss with your counselor an appropriate meal plan for yourself for one </a:t>
            </a:r>
            <a:r>
              <a:rPr lang="en-US" sz="1200" b="0" i="0" u="none" strike="noStrike" kern="1200" dirty="0" err="1" smtClean="0">
                <a:solidFill>
                  <a:schemeClr val="tx1"/>
                </a:solidFill>
                <a:effectLst/>
                <a:latin typeface="+mn-lt"/>
                <a:ea typeface="+mn-ea"/>
                <a:cs typeface="+mn-cs"/>
              </a:rPr>
              <a:t>day.d</a:t>
            </a:r>
            <a:r>
              <a:rPr lang="en-US" sz="1200" b="0" i="0" u="none" strike="noStrike" kern="1200" dirty="0" smtClean="0">
                <a:solidFill>
                  <a:schemeClr val="tx1"/>
                </a:solidFill>
                <a:effectLst/>
                <a:latin typeface="+mn-lt"/>
                <a:ea typeface="+mn-ea"/>
                <a:cs typeface="+mn-cs"/>
              </a:rPr>
              <a:t>. Discuss your current eating habits with your counselor and what you can do to eat healthier, based on the </a:t>
            </a:r>
            <a:r>
              <a:rPr lang="en-US" sz="1200" b="0" i="0" u="none" strike="noStrike" kern="1200" dirty="0" err="1" smtClean="0">
                <a:solidFill>
                  <a:schemeClr val="tx1"/>
                </a:solidFill>
                <a:effectLst/>
                <a:latin typeface="+mn-lt"/>
                <a:ea typeface="+mn-ea"/>
                <a:cs typeface="+mn-cs"/>
              </a:rPr>
              <a:t>MyPlate</a:t>
            </a:r>
            <a:r>
              <a:rPr lang="en-US" sz="1200" b="0" i="0" u="none" strike="noStrike" kern="1200" dirty="0" smtClean="0">
                <a:solidFill>
                  <a:schemeClr val="tx1"/>
                </a:solidFill>
                <a:effectLst/>
                <a:latin typeface="+mn-lt"/>
                <a:ea typeface="+mn-ea"/>
                <a:cs typeface="+mn-cs"/>
              </a:rPr>
              <a:t> food </a:t>
            </a:r>
            <a:r>
              <a:rPr lang="en-US" sz="1200" b="0" i="0" u="none" strike="noStrike" kern="1200" dirty="0" err="1" smtClean="0">
                <a:solidFill>
                  <a:schemeClr val="tx1"/>
                </a:solidFill>
                <a:effectLst/>
                <a:latin typeface="+mn-lt"/>
                <a:ea typeface="+mn-ea"/>
                <a:cs typeface="+mn-cs"/>
              </a:rPr>
              <a:t>guide.e</a:t>
            </a:r>
            <a:r>
              <a:rPr lang="en-US" sz="1200" b="0" i="0" u="none" strike="noStrike" kern="1200" dirty="0" smtClean="0">
                <a:solidFill>
                  <a:schemeClr val="tx1"/>
                </a:solidFill>
                <a:effectLst/>
                <a:latin typeface="+mn-lt"/>
                <a:ea typeface="+mn-ea"/>
                <a:cs typeface="+mn-cs"/>
              </a:rPr>
              <a:t>. Discuss the following food label terms: calorie, fat, saturated fat, trans fat, cholesterol, sodium, carbohydrate, dietary fiber, sugar, protein. Explain how to calculate total carbohydrates and nutritional values for two servings, based on the serving size specified on the label.</a:t>
            </a:r>
          </a:p>
          <a:p>
            <a:pPr rtl="0" eaLnBrk="1" fontAlgn="ctr" latinLnBrk="0" hangingPunct="1"/>
            <a:r>
              <a:rPr lang="en-US" sz="1200" b="1" i="0" u="none" strike="noStrike" kern="1200" dirty="0" smtClean="0">
                <a:solidFill>
                  <a:schemeClr val="tx1"/>
                </a:solidFill>
                <a:effectLst/>
                <a:latin typeface="+mn-lt"/>
                <a:ea typeface="+mn-ea"/>
                <a:cs typeface="+mn-cs"/>
              </a:rPr>
              <a:t>Cooking basics.</a:t>
            </a:r>
            <a:r>
              <a:rPr lang="en-US" sz="1200" b="0" i="0" u="none" strike="noStrike" kern="1200" dirty="0" smtClean="0">
                <a:solidFill>
                  <a:schemeClr val="tx1"/>
                </a:solidFill>
                <a:effectLst/>
                <a:latin typeface="+mn-lt"/>
                <a:ea typeface="+mn-ea"/>
                <a:cs typeface="+mn-cs"/>
              </a:rPr>
              <a:t> Do the </a:t>
            </a:r>
            <a:r>
              <a:rPr lang="en-US" sz="1200" b="0" i="0" u="none" strike="noStrike" kern="1200" dirty="0" err="1" smtClean="0">
                <a:solidFill>
                  <a:schemeClr val="tx1"/>
                </a:solidFill>
                <a:effectLst/>
                <a:latin typeface="+mn-lt"/>
                <a:ea typeface="+mn-ea"/>
                <a:cs typeface="+mn-cs"/>
              </a:rPr>
              <a:t>following:a</a:t>
            </a:r>
            <a:r>
              <a:rPr lang="en-US" sz="1200" b="0" i="0" u="none" strike="noStrike" kern="1200" dirty="0" smtClean="0">
                <a:solidFill>
                  <a:schemeClr val="tx1"/>
                </a:solidFill>
                <a:effectLst/>
                <a:latin typeface="+mn-lt"/>
                <a:ea typeface="+mn-ea"/>
                <a:cs typeface="+mn-cs"/>
              </a:rPr>
              <a:t>. Discuss EACH of the following cooking methods. For each one, describe the equipment needed, how temperature control is maintained, and name at least one food that can be cooked using that method: baking, boiling, broiling, pan frying, simmering, steaming, microwaving, grilling, foil cooking, and use of a Dutch </a:t>
            </a:r>
            <a:r>
              <a:rPr lang="en-US" sz="1200" b="0" i="0" u="none" strike="noStrike" kern="1200" dirty="0" err="1" smtClean="0">
                <a:solidFill>
                  <a:schemeClr val="tx1"/>
                </a:solidFill>
                <a:effectLst/>
                <a:latin typeface="+mn-lt"/>
                <a:ea typeface="+mn-ea"/>
                <a:cs typeface="+mn-cs"/>
              </a:rPr>
              <a:t>oven.b</a:t>
            </a:r>
            <a:r>
              <a:rPr lang="en-US" sz="1200" b="0" i="0" u="none" strike="noStrike" kern="1200" dirty="0" smtClean="0">
                <a:solidFill>
                  <a:schemeClr val="tx1"/>
                </a:solidFill>
                <a:effectLst/>
                <a:latin typeface="+mn-lt"/>
                <a:ea typeface="+mn-ea"/>
                <a:cs typeface="+mn-cs"/>
              </a:rPr>
              <a:t>. Discuss the benefits of using a camp stove on an outing vs. a charcoal or wood </a:t>
            </a:r>
            <a:r>
              <a:rPr lang="en-US" sz="1200" b="0" i="0" u="none" strike="noStrike" kern="1200" dirty="0" err="1" smtClean="0">
                <a:solidFill>
                  <a:schemeClr val="tx1"/>
                </a:solidFill>
                <a:effectLst/>
                <a:latin typeface="+mn-lt"/>
                <a:ea typeface="+mn-ea"/>
                <a:cs typeface="+mn-cs"/>
              </a:rPr>
              <a:t>fire.c</a:t>
            </a:r>
            <a:r>
              <a:rPr lang="en-US" sz="1200" b="0" i="0" u="none" strike="noStrike" kern="1200" dirty="0" smtClean="0">
                <a:solidFill>
                  <a:schemeClr val="tx1"/>
                </a:solidFill>
                <a:effectLst/>
                <a:latin typeface="+mn-lt"/>
                <a:ea typeface="+mn-ea"/>
                <a:cs typeface="+mn-cs"/>
              </a:rPr>
              <a:t>. Describe for your counselor how to manage your time when preparing a meal so components for each course are ready to serve at the correct time.</a:t>
            </a:r>
          </a:p>
          <a:p>
            <a:pPr rtl="0" eaLnBrk="1" fontAlgn="ctr" latinLnBrk="0" hangingPunct="1"/>
            <a:r>
              <a:rPr lang="en-US" sz="1200" b="1" i="0" u="none" strike="noStrike" kern="1200" dirty="0" smtClean="0">
                <a:solidFill>
                  <a:schemeClr val="tx1"/>
                </a:solidFill>
                <a:effectLst/>
                <a:latin typeface="+mn-lt"/>
                <a:ea typeface="+mn-ea"/>
                <a:cs typeface="+mn-cs"/>
              </a:rPr>
              <a:t>Cooking at home.</a:t>
            </a:r>
            <a:r>
              <a:rPr lang="en-US" sz="1200" b="0" i="0" u="none" strike="noStrike" kern="1200" dirty="0" smtClean="0">
                <a:solidFill>
                  <a:schemeClr val="tx1"/>
                </a:solidFill>
                <a:effectLst/>
                <a:latin typeface="+mn-lt"/>
                <a:ea typeface="+mn-ea"/>
                <a:cs typeface="+mn-cs"/>
              </a:rPr>
              <a:t> Using the </a:t>
            </a:r>
            <a:r>
              <a:rPr lang="en-US" sz="1200" b="0" i="0" u="none" strike="noStrike" kern="1200" dirty="0" err="1" smtClean="0">
                <a:solidFill>
                  <a:schemeClr val="tx1"/>
                </a:solidFill>
                <a:effectLst/>
                <a:latin typeface="+mn-lt"/>
                <a:ea typeface="+mn-ea"/>
                <a:cs typeface="+mn-cs"/>
              </a:rPr>
              <a:t>MyPlate</a:t>
            </a:r>
            <a:r>
              <a:rPr lang="en-US" sz="1200" b="0" i="0" u="none" strike="noStrike" kern="1200" dirty="0" smtClean="0">
                <a:solidFill>
                  <a:schemeClr val="tx1"/>
                </a:solidFill>
                <a:effectLst/>
                <a:latin typeface="+mn-lt"/>
                <a:ea typeface="+mn-ea"/>
                <a:cs typeface="+mn-cs"/>
              </a:rPr>
              <a:t> food guide or the current USDA nutrition model, plan menus for three full days of meals (three breakfasts, three lunches, and three dinners) plus one dessert. Your menus should include enough to feed yourself and at least one adult, keeping in mind any special needs (such as food allergies) and how you kept your foods safe and free from cross-contamination. List the equipment and utensils needed to prepare and serve these </a:t>
            </a:r>
            <a:r>
              <a:rPr lang="en-US" sz="1200" b="0" i="0" u="none" strike="noStrike" kern="1200" dirty="0" err="1" smtClean="0">
                <a:solidFill>
                  <a:schemeClr val="tx1"/>
                </a:solidFill>
                <a:effectLst/>
                <a:latin typeface="+mn-lt"/>
                <a:ea typeface="+mn-ea"/>
                <a:cs typeface="+mn-cs"/>
              </a:rPr>
              <a:t>meals.Then</a:t>
            </a:r>
            <a:r>
              <a:rPr lang="en-US" sz="1200" b="0" i="0" u="none" strike="noStrike" kern="1200" dirty="0" smtClean="0">
                <a:solidFill>
                  <a:schemeClr val="tx1"/>
                </a:solidFill>
                <a:effectLst/>
                <a:latin typeface="+mn-lt"/>
                <a:ea typeface="+mn-ea"/>
                <a:cs typeface="+mn-cs"/>
              </a:rPr>
              <a:t> do the </a:t>
            </a:r>
            <a:r>
              <a:rPr lang="en-US" sz="1200" b="0" i="0" u="none" strike="noStrike" kern="1200" dirty="0" err="1" smtClean="0">
                <a:solidFill>
                  <a:schemeClr val="tx1"/>
                </a:solidFill>
                <a:effectLst/>
                <a:latin typeface="+mn-lt"/>
                <a:ea typeface="+mn-ea"/>
                <a:cs typeface="+mn-cs"/>
              </a:rPr>
              <a:t>following:a</a:t>
            </a:r>
            <a:r>
              <a:rPr lang="en-US" sz="1200" b="0" i="0" u="none" strike="noStrike" kern="1200" dirty="0" smtClean="0">
                <a:solidFill>
                  <a:schemeClr val="tx1"/>
                </a:solidFill>
                <a:effectLst/>
                <a:latin typeface="+mn-lt"/>
                <a:ea typeface="+mn-ea"/>
                <a:cs typeface="+mn-cs"/>
              </a:rPr>
              <a:t>. Create a shopping list for your meals showing the amount of food needed to prepare and serve each meal, and the cost for each </a:t>
            </a:r>
            <a:r>
              <a:rPr lang="en-US" sz="1200" b="0" i="0" u="none" strike="noStrike" kern="1200" dirty="0" err="1" smtClean="0">
                <a:solidFill>
                  <a:schemeClr val="tx1"/>
                </a:solidFill>
                <a:effectLst/>
                <a:latin typeface="+mn-lt"/>
                <a:ea typeface="+mn-ea"/>
                <a:cs typeface="+mn-cs"/>
              </a:rPr>
              <a:t>meal.b</a:t>
            </a:r>
            <a:r>
              <a:rPr lang="en-US" sz="1200" b="0" i="0" u="none" strike="noStrike" kern="1200" dirty="0" smtClean="0">
                <a:solidFill>
                  <a:schemeClr val="tx1"/>
                </a:solidFill>
                <a:effectLst/>
                <a:latin typeface="+mn-lt"/>
                <a:ea typeface="+mn-ea"/>
                <a:cs typeface="+mn-cs"/>
              </a:rPr>
              <a:t>. Share and discuss your meal plan and shopping list with your </a:t>
            </a:r>
            <a:r>
              <a:rPr lang="en-US" sz="1200" b="0" i="0" u="none" strike="noStrike" kern="1200" dirty="0" err="1" smtClean="0">
                <a:solidFill>
                  <a:schemeClr val="tx1"/>
                </a:solidFill>
                <a:effectLst/>
                <a:latin typeface="+mn-lt"/>
                <a:ea typeface="+mn-ea"/>
                <a:cs typeface="+mn-cs"/>
              </a:rPr>
              <a:t>counselor.c</a:t>
            </a:r>
            <a:r>
              <a:rPr lang="en-US" sz="1200" b="0" i="0" u="none" strike="noStrike" kern="1200" dirty="0" smtClean="0">
                <a:solidFill>
                  <a:schemeClr val="tx1"/>
                </a:solidFill>
                <a:effectLst/>
                <a:latin typeface="+mn-lt"/>
                <a:ea typeface="+mn-ea"/>
                <a:cs typeface="+mn-cs"/>
              </a:rPr>
              <a:t>. Using at least five of the 10 cooking methods from requirement 3, prepare and serve yourself and at least one adult (parent, family member, guardian, or other responsible adult) one breakfast, one lunch, one dinner, and one dessert from the meals you planned. *d. Time your cooking to have each meal ready to serve at the proper time. Have an adult verify the preparation of the meal to your </a:t>
            </a:r>
            <a:r>
              <a:rPr lang="en-US" sz="1200" b="0" i="0" u="none" strike="noStrike" kern="1200" dirty="0" err="1" smtClean="0">
                <a:solidFill>
                  <a:schemeClr val="tx1"/>
                </a:solidFill>
                <a:effectLst/>
                <a:latin typeface="+mn-lt"/>
                <a:ea typeface="+mn-ea"/>
                <a:cs typeface="+mn-cs"/>
              </a:rPr>
              <a:t>counselor.e</a:t>
            </a:r>
            <a:r>
              <a:rPr lang="en-US" sz="1200" b="0" i="0" u="none" strike="noStrike" kern="1200" dirty="0" smtClean="0">
                <a:solidFill>
                  <a:schemeClr val="tx1"/>
                </a:solidFill>
                <a:effectLst/>
                <a:latin typeface="+mn-lt"/>
                <a:ea typeface="+mn-ea"/>
                <a:cs typeface="+mn-cs"/>
              </a:rPr>
              <a:t>. After each meal, ask a person you served to evaluate the meal on presentation and taste, then evaluate your own meal. Discuss what you learned with your counselor, including any adjustments that could have improved or enhanced your meals. Tell how better planning and preparation help ensure a successful meal.</a:t>
            </a:r>
          </a:p>
          <a:p>
            <a:pPr rtl="0" eaLnBrk="1" fontAlgn="ctr" latinLnBrk="0" hangingPunct="1"/>
            <a:r>
              <a:rPr lang="en-US" sz="1200" b="1" i="0" u="none" strike="noStrike" kern="1200" dirty="0" smtClean="0">
                <a:solidFill>
                  <a:schemeClr val="tx1"/>
                </a:solidFill>
                <a:effectLst/>
                <a:latin typeface="+mn-lt"/>
                <a:ea typeface="+mn-ea"/>
                <a:cs typeface="+mn-cs"/>
              </a:rPr>
              <a:t>Camp cooking.</a:t>
            </a:r>
            <a:r>
              <a:rPr lang="en-US" sz="1200" b="0" i="0" u="none" strike="noStrike" kern="1200" dirty="0" smtClean="0">
                <a:solidFill>
                  <a:schemeClr val="tx1"/>
                </a:solidFill>
                <a:effectLst/>
                <a:latin typeface="+mn-lt"/>
                <a:ea typeface="+mn-ea"/>
                <a:cs typeface="+mn-cs"/>
              </a:rPr>
              <a:t> Do the </a:t>
            </a:r>
            <a:r>
              <a:rPr lang="en-US" sz="1200" b="0" i="0" u="none" strike="noStrike" kern="1200" dirty="0" err="1" smtClean="0">
                <a:solidFill>
                  <a:schemeClr val="tx1"/>
                </a:solidFill>
                <a:effectLst/>
                <a:latin typeface="+mn-lt"/>
                <a:ea typeface="+mn-ea"/>
                <a:cs typeface="+mn-cs"/>
              </a:rPr>
              <a:t>following:a</a:t>
            </a:r>
            <a:r>
              <a:rPr lang="en-US" sz="1200" b="0" i="0" u="none" strike="noStrike" kern="1200" dirty="0" smtClean="0">
                <a:solidFill>
                  <a:schemeClr val="tx1"/>
                </a:solidFill>
                <a:effectLst/>
                <a:latin typeface="+mn-lt"/>
                <a:ea typeface="+mn-ea"/>
                <a:cs typeface="+mn-cs"/>
              </a:rPr>
              <a:t>. Using the </a:t>
            </a:r>
            <a:r>
              <a:rPr lang="en-US" sz="1200" b="0" i="0" u="none" strike="noStrike" kern="1200" dirty="0" err="1" smtClean="0">
                <a:solidFill>
                  <a:schemeClr val="tx1"/>
                </a:solidFill>
                <a:effectLst/>
                <a:latin typeface="+mn-lt"/>
                <a:ea typeface="+mn-ea"/>
                <a:cs typeface="+mn-cs"/>
              </a:rPr>
              <a:t>MyPlate</a:t>
            </a:r>
            <a:r>
              <a:rPr lang="en-US" sz="1200" b="0" i="0" u="none" strike="noStrike" kern="1200" dirty="0" smtClean="0">
                <a:solidFill>
                  <a:schemeClr val="tx1"/>
                </a:solidFill>
                <a:effectLst/>
                <a:latin typeface="+mn-lt"/>
                <a:ea typeface="+mn-ea"/>
                <a:cs typeface="+mn-cs"/>
              </a:rPr>
              <a:t> food guide or the current USDA nutrition model, plan five meals for your patrol (or a similar size group of up to eight youth, including you) for a camping trip. Your menus should include enough food for each person, keeping in mind any special needs (such as food allergies) and how you keep your foods safe and free from cross-contamination. These five meals must include at least one breakfast, one lunch, one dinner, AND at least one snack OR one dessert. List the equipment and utensils needed to prepare and serve these </a:t>
            </a:r>
            <a:r>
              <a:rPr lang="en-US" sz="1200" b="0" i="0" u="none" strike="noStrike" kern="1200" dirty="0" err="1" smtClean="0">
                <a:solidFill>
                  <a:schemeClr val="tx1"/>
                </a:solidFill>
                <a:effectLst/>
                <a:latin typeface="+mn-lt"/>
                <a:ea typeface="+mn-ea"/>
                <a:cs typeface="+mn-cs"/>
              </a:rPr>
              <a:t>meals.b</a:t>
            </a:r>
            <a:r>
              <a:rPr lang="en-US" sz="1200" b="0" i="0" u="none" strike="noStrike" kern="1200" dirty="0" smtClean="0">
                <a:solidFill>
                  <a:schemeClr val="tx1"/>
                </a:solidFill>
                <a:effectLst/>
                <a:latin typeface="+mn-lt"/>
                <a:ea typeface="+mn-ea"/>
                <a:cs typeface="+mn-cs"/>
              </a:rPr>
              <a:t>. Create a shopping list for your meals showing the amount of food needed to prepare and serve each meal, and the cost for each </a:t>
            </a:r>
            <a:r>
              <a:rPr lang="en-US" sz="1200" b="0" i="0" u="none" strike="noStrike" kern="1200" dirty="0" err="1" smtClean="0">
                <a:solidFill>
                  <a:schemeClr val="tx1"/>
                </a:solidFill>
                <a:effectLst/>
                <a:latin typeface="+mn-lt"/>
                <a:ea typeface="+mn-ea"/>
                <a:cs typeface="+mn-cs"/>
              </a:rPr>
              <a:t>meal.c</a:t>
            </a:r>
            <a:r>
              <a:rPr lang="en-US" sz="1200" b="0" i="0" u="none" strike="noStrike" kern="1200" dirty="0" smtClean="0">
                <a:solidFill>
                  <a:schemeClr val="tx1"/>
                </a:solidFill>
                <a:effectLst/>
                <a:latin typeface="+mn-lt"/>
                <a:ea typeface="+mn-ea"/>
                <a:cs typeface="+mn-cs"/>
              </a:rPr>
              <a:t>. Share and discuss your meal plan and shopping list with your </a:t>
            </a:r>
            <a:r>
              <a:rPr lang="en-US" sz="1200" b="0" i="0" u="none" strike="noStrike" kern="1200" dirty="0" err="1" smtClean="0">
                <a:solidFill>
                  <a:schemeClr val="tx1"/>
                </a:solidFill>
                <a:effectLst/>
                <a:latin typeface="+mn-lt"/>
                <a:ea typeface="+mn-ea"/>
                <a:cs typeface="+mn-cs"/>
              </a:rPr>
              <a:t>counselor.d</a:t>
            </a:r>
            <a:r>
              <a:rPr lang="en-US" sz="1200" b="0" i="0" u="none" strike="noStrike" kern="1200" dirty="0" smtClean="0">
                <a:solidFill>
                  <a:schemeClr val="tx1"/>
                </a:solidFill>
                <a:effectLst/>
                <a:latin typeface="+mn-lt"/>
                <a:ea typeface="+mn-ea"/>
                <a:cs typeface="+mn-cs"/>
              </a:rPr>
              <a:t>. In the outdoors, using your menu plans for this requirement, cook two of the five meals you planned using either a lightweight stove or a low-impact fire. Use a different cooking method from requirement 3 for each meal. You must also cook a third meal using either a Dutch oven OR a foil pack OR kabobs. Serve all of these meals to your patrol or a group of youth. **e. In the outdoors, prepare a dessert OR a snack and serve it to your patrol or a group of youth.**f. After each meal, have those you served evaluate the meal on presentation and taste, and then evaluate your own meal. Discuss what you learned with your counselor, including any adjustments that could have improved or enhanced your meals. Tell how planning and preparation help ensure successful outdoor </a:t>
            </a:r>
            <a:r>
              <a:rPr lang="en-US" sz="1200" b="0" i="0" u="none" strike="noStrike" kern="1200" dirty="0" err="1" smtClean="0">
                <a:solidFill>
                  <a:schemeClr val="tx1"/>
                </a:solidFill>
                <a:effectLst/>
                <a:latin typeface="+mn-lt"/>
                <a:ea typeface="+mn-ea"/>
                <a:cs typeface="+mn-cs"/>
              </a:rPr>
              <a:t>cooking.g</a:t>
            </a:r>
            <a:r>
              <a:rPr lang="en-US" sz="1200" b="0" i="0" u="none" strike="noStrike" kern="1200" dirty="0" smtClean="0">
                <a:solidFill>
                  <a:schemeClr val="tx1"/>
                </a:solidFill>
                <a:effectLst/>
                <a:latin typeface="+mn-lt"/>
                <a:ea typeface="+mn-ea"/>
                <a:cs typeface="+mn-cs"/>
              </a:rPr>
              <a:t>. Explain to your counselor how you cleaned the equipment, utensils, and the cooking site thoroughly after each meal. Explain how you properly disposed of dishwater and of all </a:t>
            </a:r>
            <a:r>
              <a:rPr lang="en-US" sz="1200" b="0" i="0" u="none" strike="noStrike" kern="1200" dirty="0" err="1" smtClean="0">
                <a:solidFill>
                  <a:schemeClr val="tx1"/>
                </a:solidFill>
                <a:effectLst/>
                <a:latin typeface="+mn-lt"/>
                <a:ea typeface="+mn-ea"/>
                <a:cs typeface="+mn-cs"/>
              </a:rPr>
              <a:t>garbage.h</a:t>
            </a:r>
            <a:r>
              <a:rPr lang="en-US" sz="1200" b="0" i="0" u="none" strike="noStrike" kern="1200" dirty="0" smtClean="0">
                <a:solidFill>
                  <a:schemeClr val="tx1"/>
                </a:solidFill>
                <a:effectLst/>
                <a:latin typeface="+mn-lt"/>
                <a:ea typeface="+mn-ea"/>
                <a:cs typeface="+mn-cs"/>
              </a:rPr>
              <a:t>. Discuss how you followed the Outdoor Code and no-trace principles when preparing your meals.</a:t>
            </a:r>
          </a:p>
          <a:p>
            <a:pPr rtl="0" eaLnBrk="1" fontAlgn="ctr" latinLnBrk="0" hangingPunct="1"/>
            <a:r>
              <a:rPr lang="en-US" sz="1200" b="1" i="0" u="none" strike="noStrike" kern="1200" dirty="0" smtClean="0">
                <a:solidFill>
                  <a:schemeClr val="tx1"/>
                </a:solidFill>
                <a:effectLst/>
                <a:latin typeface="+mn-lt"/>
                <a:ea typeface="+mn-ea"/>
                <a:cs typeface="+mn-cs"/>
              </a:rPr>
              <a:t>Trail and backpacking meals.</a:t>
            </a:r>
            <a:r>
              <a:rPr lang="en-US" sz="1200" b="0" i="0" u="none" strike="noStrike" kern="1200" dirty="0" smtClean="0">
                <a:solidFill>
                  <a:schemeClr val="tx1"/>
                </a:solidFill>
                <a:effectLst/>
                <a:latin typeface="+mn-lt"/>
                <a:ea typeface="+mn-ea"/>
                <a:cs typeface="+mn-cs"/>
              </a:rPr>
              <a:t> Do the </a:t>
            </a:r>
            <a:r>
              <a:rPr lang="en-US" sz="1200" b="0" i="0" u="none" strike="noStrike" kern="1200" dirty="0" err="1" smtClean="0">
                <a:solidFill>
                  <a:schemeClr val="tx1"/>
                </a:solidFill>
                <a:effectLst/>
                <a:latin typeface="+mn-lt"/>
                <a:ea typeface="+mn-ea"/>
                <a:cs typeface="+mn-cs"/>
              </a:rPr>
              <a:t>following:a</a:t>
            </a:r>
            <a:r>
              <a:rPr lang="en-US" sz="1200" b="0" i="0" u="none" strike="noStrike" kern="1200" dirty="0" smtClean="0">
                <a:solidFill>
                  <a:schemeClr val="tx1"/>
                </a:solidFill>
                <a:effectLst/>
                <a:latin typeface="+mn-lt"/>
                <a:ea typeface="+mn-ea"/>
                <a:cs typeface="+mn-cs"/>
              </a:rPr>
              <a:t>. Using the </a:t>
            </a:r>
            <a:r>
              <a:rPr lang="en-US" sz="1200" b="0" i="0" u="none" strike="noStrike" kern="1200" dirty="0" err="1" smtClean="0">
                <a:solidFill>
                  <a:schemeClr val="tx1"/>
                </a:solidFill>
                <a:effectLst/>
                <a:latin typeface="+mn-lt"/>
                <a:ea typeface="+mn-ea"/>
                <a:cs typeface="+mn-cs"/>
              </a:rPr>
              <a:t>MyPlate</a:t>
            </a:r>
            <a:r>
              <a:rPr lang="en-US" sz="1200" b="0" i="0" u="none" strike="noStrike" kern="1200" dirty="0" smtClean="0">
                <a:solidFill>
                  <a:schemeClr val="tx1"/>
                </a:solidFill>
                <a:effectLst/>
                <a:latin typeface="+mn-lt"/>
                <a:ea typeface="+mn-ea"/>
                <a:cs typeface="+mn-cs"/>
              </a:rPr>
              <a:t> food guide or the current USDA nutrition model, plan a menu for trail hiking or backpacking that includes one breakfast, one lunch, one dinner, and one snack. These meals must not require refrigeration and are to be consumed by three to five people (including you). Be sure to keep in mind any special needs (such as food allergies) and how you will keep your foods safe and free from cross-contamination. List the equipment and utensils needed to prepare and serve these </a:t>
            </a:r>
            <a:r>
              <a:rPr lang="en-US" sz="1200" b="0" i="0" u="none" strike="noStrike" kern="1200" dirty="0" err="1" smtClean="0">
                <a:solidFill>
                  <a:schemeClr val="tx1"/>
                </a:solidFill>
                <a:effectLst/>
                <a:latin typeface="+mn-lt"/>
                <a:ea typeface="+mn-ea"/>
                <a:cs typeface="+mn-cs"/>
              </a:rPr>
              <a:t>meals.b</a:t>
            </a:r>
            <a:r>
              <a:rPr lang="en-US" sz="1200" b="0" i="0" u="none" strike="noStrike" kern="1200" dirty="0" smtClean="0">
                <a:solidFill>
                  <a:schemeClr val="tx1"/>
                </a:solidFill>
                <a:effectLst/>
                <a:latin typeface="+mn-lt"/>
                <a:ea typeface="+mn-ea"/>
                <a:cs typeface="+mn-cs"/>
              </a:rPr>
              <a:t>. Create a shopping list for your meals, showing the amount of food needed to prepare and serve each meal, and the cost for each </a:t>
            </a:r>
            <a:r>
              <a:rPr lang="en-US" sz="1200" b="0" i="0" u="none" strike="noStrike" kern="1200" dirty="0" err="1" smtClean="0">
                <a:solidFill>
                  <a:schemeClr val="tx1"/>
                </a:solidFill>
                <a:effectLst/>
                <a:latin typeface="+mn-lt"/>
                <a:ea typeface="+mn-ea"/>
                <a:cs typeface="+mn-cs"/>
              </a:rPr>
              <a:t>meal.c</a:t>
            </a:r>
            <a:r>
              <a:rPr lang="en-US" sz="1200" b="0" i="0" u="none" strike="noStrike" kern="1200" dirty="0" smtClean="0">
                <a:solidFill>
                  <a:schemeClr val="tx1"/>
                </a:solidFill>
                <a:effectLst/>
                <a:latin typeface="+mn-lt"/>
                <a:ea typeface="+mn-ea"/>
                <a:cs typeface="+mn-cs"/>
              </a:rPr>
              <a:t>. Share and discuss your meal plan and shopping list with your counselor. Your plan must include how to repackage foods for your hike or backpacking trip to eliminate as much bulk, weight, and garbage as </a:t>
            </a:r>
            <a:r>
              <a:rPr lang="en-US" sz="1200" b="0" i="0" u="none" strike="noStrike" kern="1200" dirty="0" err="1" smtClean="0">
                <a:solidFill>
                  <a:schemeClr val="tx1"/>
                </a:solidFill>
                <a:effectLst/>
                <a:latin typeface="+mn-lt"/>
                <a:ea typeface="+mn-ea"/>
                <a:cs typeface="+mn-cs"/>
              </a:rPr>
              <a:t>possible.d</a:t>
            </a:r>
            <a:r>
              <a:rPr lang="en-US" sz="1200" b="0" i="0" u="none" strike="noStrike" kern="1200" dirty="0" smtClean="0">
                <a:solidFill>
                  <a:schemeClr val="tx1"/>
                </a:solidFill>
                <a:effectLst/>
                <a:latin typeface="+mn-lt"/>
                <a:ea typeface="+mn-ea"/>
                <a:cs typeface="+mn-cs"/>
              </a:rPr>
              <a:t>. While on a trail hike or backpacking trip, prepare and serve two meals and a snack from the menu planned for this requirement. At least one of those meals must be cooked over a fire, or an approved trail stove (with proper supervision).**e. After each meal, have those you served evaluate the meal on presentation and taste, then evaluate your own meal. Discuss what you learned with your counselor, including any adjustments that could have improved or enhanced your meals. Tell how planning and preparation help ensure successful trail hiking or backpacking </a:t>
            </a:r>
            <a:r>
              <a:rPr lang="en-US" sz="1200" b="0" i="0" u="none" strike="noStrike" kern="1200" dirty="0" err="1" smtClean="0">
                <a:solidFill>
                  <a:schemeClr val="tx1"/>
                </a:solidFill>
                <a:effectLst/>
                <a:latin typeface="+mn-lt"/>
                <a:ea typeface="+mn-ea"/>
                <a:cs typeface="+mn-cs"/>
              </a:rPr>
              <a:t>meals.f</a:t>
            </a:r>
            <a:r>
              <a:rPr lang="en-US" sz="1200" b="0" i="0" u="none" strike="noStrike" kern="1200" dirty="0" smtClean="0">
                <a:solidFill>
                  <a:schemeClr val="tx1"/>
                </a:solidFill>
                <a:effectLst/>
                <a:latin typeface="+mn-lt"/>
                <a:ea typeface="+mn-ea"/>
                <a:cs typeface="+mn-cs"/>
              </a:rPr>
              <a:t>. Discuss how you followed the Outdoor Code and no-trace principles during your outing. Explain to your counselor how you cleaned any equipment, utensils, and the cooking site after each meal. Explain how you properly disposed of any dishwater and packed out all garbage.</a:t>
            </a:r>
          </a:p>
          <a:p>
            <a:pPr rtl="0" eaLnBrk="1" fontAlgn="ctr" latinLnBrk="0" hangingPunct="1"/>
            <a:r>
              <a:rPr lang="en-US" sz="1200" b="1" i="0" u="none" strike="noStrike" kern="1200" dirty="0" smtClean="0">
                <a:solidFill>
                  <a:schemeClr val="tx1"/>
                </a:solidFill>
                <a:effectLst/>
                <a:latin typeface="+mn-lt"/>
                <a:ea typeface="+mn-ea"/>
                <a:cs typeface="+mn-cs"/>
              </a:rPr>
              <a:t>Food-related careers.</a:t>
            </a:r>
            <a:r>
              <a:rPr lang="en-US" sz="1200" b="0" i="0" u="none" strike="noStrike" kern="1200" dirty="0" smtClean="0">
                <a:solidFill>
                  <a:schemeClr val="tx1"/>
                </a:solidFill>
                <a:effectLst/>
                <a:latin typeface="+mn-lt"/>
                <a:ea typeface="+mn-ea"/>
                <a:cs typeface="+mn-cs"/>
              </a:rPr>
              <a:t> Find out about three career opportunities in cooking. Select one and find out the education, training, and experience required for this profession. Discuss this with your counselor, and explain why this profession might interest you.</a:t>
            </a:r>
          </a:p>
          <a:p>
            <a:pPr rtl="0" eaLnBrk="1" fontAlgn="ctr" latinLnBrk="0" hangingPunct="1"/>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*The meals for requirement 4 may be prepared on different days, and they need not be prepared consecutively. The requirement calls for Scouts to plan, prepare, and serve one breakfast, one lunch, and one dinner to at least one adult; those served need not be the same for all meals.</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**Where local regulations do not allow you to build a fire, the counselor may adjust the requirement to meet the law. The meals in requirements 5 and 6 may be prepared for different trips and need not be prepared consecutively. Scouts working on this badge in summer camp should take into consideration foods that can be obtained at the camp commissary.</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49DC61-CAD8-4163-854D-F86AB044C895}" type="slidenum">
              <a:rPr lang="en-US" smtClean="0"/>
              <a:pPr/>
              <a:t>78</a:t>
            </a:fld>
            <a:endParaRPr lang="en-US"/>
          </a:p>
        </p:txBody>
      </p:sp>
    </p:spTree>
    <p:extLst>
      <p:ext uri="{BB962C8B-B14F-4D97-AF65-F5344CB8AC3E}">
        <p14:creationId xmlns:p14="http://schemas.microsoft.com/office/powerpoint/2010/main" val="167611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13</a:t>
            </a:fld>
            <a:endParaRPr lang="en-US"/>
          </a:p>
        </p:txBody>
      </p:sp>
    </p:spTree>
    <p:extLst>
      <p:ext uri="{BB962C8B-B14F-4D97-AF65-F5344CB8AC3E}">
        <p14:creationId xmlns:p14="http://schemas.microsoft.com/office/powerpoint/2010/main" val="110152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14</a:t>
            </a:fld>
            <a:endParaRPr lang="en-US"/>
          </a:p>
        </p:txBody>
      </p:sp>
    </p:spTree>
    <p:extLst>
      <p:ext uri="{BB962C8B-B14F-4D97-AF65-F5344CB8AC3E}">
        <p14:creationId xmlns:p14="http://schemas.microsoft.com/office/powerpoint/2010/main" val="153314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DC61-CAD8-4163-854D-F86AB044C895}" type="slidenum">
              <a:rPr lang="en-US" smtClean="0"/>
              <a:pPr/>
              <a:t>15</a:t>
            </a:fld>
            <a:endParaRPr lang="en-US"/>
          </a:p>
        </p:txBody>
      </p:sp>
    </p:spTree>
    <p:extLst>
      <p:ext uri="{BB962C8B-B14F-4D97-AF65-F5344CB8AC3E}">
        <p14:creationId xmlns:p14="http://schemas.microsoft.com/office/powerpoint/2010/main" val="257779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6E14A7A-102D-45B2-8054-029733D6866A}"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E14A7A-102D-45B2-8054-029733D6866A}"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19"/>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bottom graphic"/>
          <p:cNvGrpSpPr/>
          <p:nvPr/>
        </p:nvGrpSpPr>
        <p:grpSpPr>
          <a:xfrm>
            <a:off x="0" y="539551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7315200" y="1150515"/>
            <a:ext cx="1371600"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1150515"/>
            <a:ext cx="6172200"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E14A7A-102D-45B2-8054-029733D6866A}"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E14A7A-102D-45B2-8054-029733D6866A}"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bottom graphic"/>
          <p:cNvGrpSpPr/>
          <p:nvPr/>
        </p:nvGrpSpPr>
        <p:grpSpPr>
          <a:xfrm>
            <a:off x="0" y="540921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371601" y="1932519"/>
            <a:ext cx="6858000"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371601" y="4084265"/>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14A7A-102D-45B2-8054-029733D6866A}"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6E14A7A-102D-45B2-8054-029733D6866A}"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400" y="2413000"/>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5720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572000" y="2413000"/>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6E14A7A-102D-45B2-8054-029733D6866A}" type="datetimeFigureOut">
              <a:rPr lang="en-US" smtClean="0"/>
              <a:pPr/>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E14A7A-102D-45B2-8054-029733D6866A}" type="datetimeFigureOut">
              <a:rPr lang="en-US" smtClean="0"/>
              <a:pPr/>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graphic"/>
          <p:cNvGrpSpPr/>
          <p:nvPr/>
        </p:nvGrpSpPr>
        <p:grpSpPr>
          <a:xfrm>
            <a:off x="0" y="540921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76E14A7A-102D-45B2-8054-029733D6866A}" type="datetimeFigureOut">
              <a:rPr lang="en-US" smtClean="0"/>
              <a:pPr/>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14A7A-102D-45B2-8054-029733D6866A}"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14A7A-102D-45B2-8054-029733D6866A}"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B6D2E-DEC5-4A05-9A10-94F9817DE1B4}" type="slidenum">
              <a:rPr lang="en-US" smtClean="0"/>
              <a:pPr/>
              <a:t>‹#›</a:t>
            </a:fld>
            <a:endParaRPr lang="en-US"/>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ttom graphic"/>
          <p:cNvGrpSpPr/>
          <p:nvPr/>
        </p:nvGrpSpPr>
        <p:grpSpPr>
          <a:xfrm>
            <a:off x="0" y="540921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11" name="squares"/>
          <p:cNvGrpSpPr/>
          <p:nvPr/>
        </p:nvGrpSpPr>
        <p:grpSpPr>
          <a:xfrm>
            <a:off x="1" y="80055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1200">
                <a:solidFill>
                  <a:schemeClr val="tx1"/>
                </a:solidFill>
              </a:defRPr>
            </a:lvl1pPr>
          </a:lstStyle>
          <a:p>
            <a:endParaRPr lang="en-US"/>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fld id="{76E14A7A-102D-45B2-8054-029733D6866A}" type="datetimeFigureOut">
              <a:rPr lang="en-US" smtClean="0"/>
              <a:pPr/>
              <a:t>4/3/2017</a:t>
            </a:fld>
            <a:endParaRPr lang="en-US"/>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fld id="{5D0B6D2E-DEC5-4A05-9A10-94F9817DE1B4}" type="slidenum">
              <a:rPr lang="en-US" smtClean="0"/>
              <a:pPr/>
              <a:t>‹#›</a:t>
            </a:fld>
            <a:endParaRPr lang="en-US"/>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lorieking.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parasites/az/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6629400" cy="970387"/>
          </a:xfrm>
        </p:spPr>
        <p:txBody>
          <a:bodyPr>
            <a:normAutofit/>
          </a:bodyPr>
          <a:lstStyle/>
          <a:p>
            <a:r>
              <a:rPr lang="en-US" sz="4400" b="1" dirty="0" smtClean="0">
                <a:solidFill>
                  <a:schemeClr val="accent4"/>
                </a:solidFill>
              </a:rPr>
              <a:t>Cooking Merit Badge</a:t>
            </a:r>
            <a:endParaRPr lang="en-US" sz="4400" b="1" dirty="0">
              <a:solidFill>
                <a:schemeClr val="accent4"/>
              </a:solidFill>
            </a:endParaRPr>
          </a:p>
        </p:txBody>
      </p:sp>
      <p:sp>
        <p:nvSpPr>
          <p:cNvPr id="3" name="Subtitle 2"/>
          <p:cNvSpPr>
            <a:spLocks noGrp="1"/>
          </p:cNvSpPr>
          <p:nvPr>
            <p:ph type="subTitle" idx="1"/>
          </p:nvPr>
        </p:nvSpPr>
        <p:spPr/>
        <p:txBody>
          <a:bodyPr>
            <a:noAutofit/>
          </a:bodyPr>
          <a:lstStyle/>
          <a:p>
            <a:pPr>
              <a:lnSpc>
                <a:spcPct val="120000"/>
              </a:lnSpc>
            </a:pPr>
            <a:r>
              <a:rPr lang="en-US" sz="3200" b="1" dirty="0" smtClean="0">
                <a:solidFill>
                  <a:srgbClr val="0070C0"/>
                </a:solidFill>
              </a:rPr>
              <a:t>Troop 88 -  Gilbert, AZ</a:t>
            </a:r>
            <a:endParaRPr lang="en-US" sz="3200" b="1" dirty="0">
              <a:solidFill>
                <a:srgbClr val="0070C0"/>
              </a:solidFill>
            </a:endParaRPr>
          </a:p>
        </p:txBody>
      </p:sp>
      <p:sp>
        <p:nvSpPr>
          <p:cNvPr id="6" name="TextBox 5"/>
          <p:cNvSpPr txBox="1"/>
          <p:nvPr/>
        </p:nvSpPr>
        <p:spPr>
          <a:xfrm>
            <a:off x="304800" y="304800"/>
            <a:ext cx="4419600" cy="646331"/>
          </a:xfrm>
          <a:prstGeom prst="rect">
            <a:avLst/>
          </a:prstGeom>
          <a:noFill/>
        </p:spPr>
        <p:txBody>
          <a:bodyPr wrap="square" rtlCol="0">
            <a:spAutoFit/>
          </a:bodyPr>
          <a:lstStyle/>
          <a:p>
            <a:r>
              <a:rPr lang="en-US" dirty="0" smtClean="0">
                <a:latin typeface="Calibri" pitchFamily="34" charset="0"/>
              </a:rPr>
              <a:t>Based on BSA </a:t>
            </a:r>
            <a:r>
              <a:rPr lang="en-US" dirty="0" smtClean="0">
                <a:latin typeface="Calibri" pitchFamily="34" charset="0"/>
              </a:rPr>
              <a:t>2016 </a:t>
            </a:r>
            <a:r>
              <a:rPr lang="en-US" dirty="0" smtClean="0">
                <a:latin typeface="Calibri" pitchFamily="34" charset="0"/>
              </a:rPr>
              <a:t>Requirements</a:t>
            </a:r>
          </a:p>
          <a:p>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pic>
        <p:nvPicPr>
          <p:cNvPr id="46082" name="Picture 2" descr="http://www.bewellbarroncounty.org/wp-content/uploads/11048180.png"/>
          <p:cNvPicPr>
            <a:picLocks noChangeAspect="1" noChangeArrowheads="1"/>
          </p:cNvPicPr>
          <p:nvPr/>
        </p:nvPicPr>
        <p:blipFill>
          <a:blip r:embed="rId3" cstate="print"/>
          <a:srcRect/>
          <a:stretch>
            <a:fillRect/>
          </a:stretch>
        </p:blipFill>
        <p:spPr bwMode="auto">
          <a:xfrm>
            <a:off x="0" y="-192973"/>
            <a:ext cx="9144000" cy="7050974"/>
          </a:xfrm>
          <a:prstGeom prst="rect">
            <a:avLst/>
          </a:prstGeom>
          <a:noFill/>
        </p:spPr>
      </p:pic>
    </p:spTree>
    <p:extLst>
      <p:ext uri="{BB962C8B-B14F-4D97-AF65-F5344CB8AC3E}">
        <p14:creationId xmlns:p14="http://schemas.microsoft.com/office/powerpoint/2010/main" val="306774177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r>
              <a:rPr lang="en-US" sz="2000" dirty="0" smtClean="0"/>
              <a:t>Carbohydrates – Good vs. Bad</a:t>
            </a:r>
          </a:p>
          <a:p>
            <a:endParaRPr lang="en-US" sz="2000" dirty="0" smtClean="0"/>
          </a:p>
          <a:p>
            <a:endParaRPr lang="en-US" sz="2000" dirty="0"/>
          </a:p>
        </p:txBody>
      </p:sp>
      <p:pic>
        <p:nvPicPr>
          <p:cNvPr id="44034" name="Picture 2" descr="http://www.personal.psu.edu/afr3/blogs/siowfa13/carbs.jpg"/>
          <p:cNvPicPr>
            <a:picLocks noChangeAspect="1" noChangeArrowheads="1"/>
          </p:cNvPicPr>
          <p:nvPr/>
        </p:nvPicPr>
        <p:blipFill>
          <a:blip r:embed="rId3" cstate="print"/>
          <a:srcRect/>
          <a:stretch>
            <a:fillRect/>
          </a:stretch>
        </p:blipFill>
        <p:spPr bwMode="auto">
          <a:xfrm>
            <a:off x="1447800" y="2133600"/>
            <a:ext cx="6477000" cy="3961822"/>
          </a:xfrm>
          <a:prstGeom prst="rect">
            <a:avLst/>
          </a:prstGeom>
          <a:noFill/>
        </p:spPr>
      </p:pic>
    </p:spTree>
    <p:extLst>
      <p:ext uri="{BB962C8B-B14F-4D97-AF65-F5344CB8AC3E}">
        <p14:creationId xmlns:p14="http://schemas.microsoft.com/office/powerpoint/2010/main" val="350647455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fitnessexchange.com/blog/wp-content/uploads/2013/05/protein.jpg"/>
          <p:cNvPicPr>
            <a:picLocks noChangeAspect="1" noChangeArrowheads="1"/>
          </p:cNvPicPr>
          <p:nvPr/>
        </p:nvPicPr>
        <p:blipFill>
          <a:blip r:embed="rId3" cstate="print"/>
          <a:srcRect/>
          <a:stretch>
            <a:fillRect/>
          </a:stretch>
        </p:blipFill>
        <p:spPr bwMode="auto">
          <a:xfrm>
            <a:off x="1600200" y="1752600"/>
            <a:ext cx="5867400" cy="4235585"/>
          </a:xfrm>
          <a:prstGeom prst="rect">
            <a:avLst/>
          </a:prstGeom>
          <a:noFill/>
        </p:spPr>
      </p:pic>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r>
              <a:rPr lang="en-US" sz="2000" dirty="0" smtClean="0"/>
              <a:t>Protein – Good vs. Bad</a:t>
            </a:r>
            <a:endParaRPr lang="en-US" sz="2000" dirty="0"/>
          </a:p>
        </p:txBody>
      </p:sp>
    </p:spTree>
    <p:extLst>
      <p:ext uri="{BB962C8B-B14F-4D97-AF65-F5344CB8AC3E}">
        <p14:creationId xmlns:p14="http://schemas.microsoft.com/office/powerpoint/2010/main" val="19482967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a:xfrm>
            <a:off x="685800" y="2209800"/>
            <a:ext cx="7772400" cy="3962400"/>
          </a:xfrm>
        </p:spPr>
        <p:txBody>
          <a:bodyPr>
            <a:normAutofit/>
          </a:bodyPr>
          <a:lstStyle/>
          <a:p>
            <a:r>
              <a:rPr lang="en-US" sz="2200" dirty="0" smtClean="0"/>
              <a:t>Saturated fats occur naturally in many foods.  The majority come mainly from animal sources, including meat and dairy products.  Examples are fatty beef, lamb, pork, poultry with skin, beef fat (tallow), lard and cream, butter, cheese and other dairy products made from whole or reduced-fat (2 percent) milk.  These foods also contain dietary cholesterol.</a:t>
            </a:r>
          </a:p>
          <a:p>
            <a:r>
              <a:rPr lang="en-US" sz="2200" dirty="0" smtClean="0"/>
              <a:t>In addition, many baked goods and fried foods can contain high levels of saturated fats.  Some plant foods, such as palm oil, palm kernel oil and coconut oil, also contain primarily saturated fats, but do not contain cholesterol.</a:t>
            </a:r>
          </a:p>
          <a:p>
            <a:endParaRPr lang="en-US" dirty="0" smtClean="0"/>
          </a:p>
          <a:p>
            <a:endParaRPr lang="en-US" dirty="0"/>
          </a:p>
        </p:txBody>
      </p:sp>
      <p:pic>
        <p:nvPicPr>
          <p:cNvPr id="41988" name="Picture 4" descr="Fats - Saturated Fats CMAPP Header"/>
          <p:cNvPicPr>
            <a:picLocks noChangeAspect="1" noChangeArrowheads="1"/>
          </p:cNvPicPr>
          <p:nvPr/>
        </p:nvPicPr>
        <p:blipFill>
          <a:blip r:embed="rId3" cstate="print"/>
          <a:srcRect/>
          <a:stretch>
            <a:fillRect/>
          </a:stretch>
        </p:blipFill>
        <p:spPr bwMode="auto">
          <a:xfrm>
            <a:off x="4648200" y="304800"/>
            <a:ext cx="3810000" cy="1657351"/>
          </a:xfrm>
          <a:prstGeom prst="rect">
            <a:avLst/>
          </a:prstGeom>
          <a:noFill/>
        </p:spPr>
      </p:pic>
    </p:spTree>
    <p:extLst>
      <p:ext uri="{BB962C8B-B14F-4D97-AF65-F5344CB8AC3E}">
        <p14:creationId xmlns:p14="http://schemas.microsoft.com/office/powerpoint/2010/main" val="182712538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b="1" dirty="0"/>
          </a:p>
        </p:txBody>
      </p:sp>
      <p:sp>
        <p:nvSpPr>
          <p:cNvPr id="3" name="Content Placeholder 2"/>
          <p:cNvSpPr>
            <a:spLocks noGrp="1"/>
          </p:cNvSpPr>
          <p:nvPr>
            <p:ph idx="1"/>
          </p:nvPr>
        </p:nvSpPr>
        <p:spPr>
          <a:xfrm>
            <a:off x="609600" y="2133600"/>
            <a:ext cx="7620000" cy="4267200"/>
          </a:xfrm>
        </p:spPr>
        <p:txBody>
          <a:bodyPr>
            <a:noAutofit/>
          </a:bodyPr>
          <a:lstStyle/>
          <a:p>
            <a:r>
              <a:rPr lang="en-US" sz="2200" dirty="0" smtClean="0"/>
              <a:t>Trans fats (or trans fatty acids) are created in an industrial process that adds hydrogen to liquid vegetable oils to make them more solid.  Another name for trans fats is “partially hydrogenated oils."  Look for them on the ingredient list on food packages.</a:t>
            </a:r>
          </a:p>
          <a:p>
            <a:r>
              <a:rPr lang="en-US" sz="2200" dirty="0" smtClean="0"/>
              <a:t>Trans fats can be found in many foods – but especially in fried foods like French fries and doughnuts, and baked goods including pastries, pie crusts, biscuits, pizza dough, cookies, crackers, and stick margarines and shortenings. You can also spot trans fats by reading ingredient lists and looking for the ingredients referred to as “partially hydrogenated oils.”</a:t>
            </a:r>
          </a:p>
        </p:txBody>
      </p:sp>
      <p:pic>
        <p:nvPicPr>
          <p:cNvPr id="4" name="Picture 2" descr="Fats - Trans Fats (header)"/>
          <p:cNvPicPr>
            <a:picLocks noChangeAspect="1" noChangeArrowheads="1"/>
          </p:cNvPicPr>
          <p:nvPr/>
        </p:nvPicPr>
        <p:blipFill>
          <a:blip r:embed="rId3" cstate="print"/>
          <a:srcRect/>
          <a:stretch>
            <a:fillRect/>
          </a:stretch>
        </p:blipFill>
        <p:spPr bwMode="auto">
          <a:xfrm>
            <a:off x="4648200" y="304800"/>
            <a:ext cx="3810000" cy="1657351"/>
          </a:xfrm>
          <a:prstGeom prst="rect">
            <a:avLst/>
          </a:prstGeom>
          <a:noFill/>
        </p:spPr>
      </p:pic>
    </p:spTree>
    <p:extLst>
      <p:ext uri="{BB962C8B-B14F-4D97-AF65-F5344CB8AC3E}">
        <p14:creationId xmlns:p14="http://schemas.microsoft.com/office/powerpoint/2010/main" val="337616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r>
              <a:rPr lang="en-US" sz="2000" dirty="0" smtClean="0"/>
              <a:t>Dietary Fiber</a:t>
            </a:r>
          </a:p>
          <a:p>
            <a:endParaRPr lang="en-US" sz="2000" dirty="0" smtClean="0"/>
          </a:p>
          <a:p>
            <a:endParaRPr lang="en-US" sz="2000" dirty="0" smtClean="0"/>
          </a:p>
          <a:p>
            <a:endParaRPr lang="en-US" sz="2000" dirty="0" smtClean="0"/>
          </a:p>
          <a:p>
            <a:endParaRPr lang="en-US" sz="2000" dirty="0" smtClean="0"/>
          </a:p>
          <a:p>
            <a:r>
              <a:rPr lang="en-US" sz="2000" dirty="0" smtClean="0"/>
              <a:t>Sodium</a:t>
            </a:r>
            <a:endParaRPr lang="en-US" sz="2000" dirty="0"/>
          </a:p>
        </p:txBody>
      </p:sp>
      <p:pic>
        <p:nvPicPr>
          <p:cNvPr id="40962" name="Picture 2" descr="https://www.alignedsigns.com/pub/images/fiberfoods.jpg"/>
          <p:cNvPicPr>
            <a:picLocks noChangeAspect="1" noChangeArrowheads="1"/>
          </p:cNvPicPr>
          <p:nvPr/>
        </p:nvPicPr>
        <p:blipFill>
          <a:blip r:embed="rId3" cstate="print"/>
          <a:srcRect/>
          <a:stretch>
            <a:fillRect/>
          </a:stretch>
        </p:blipFill>
        <p:spPr bwMode="auto">
          <a:xfrm>
            <a:off x="3657600" y="1295400"/>
            <a:ext cx="4267200" cy="2533651"/>
          </a:xfrm>
          <a:prstGeom prst="rect">
            <a:avLst/>
          </a:prstGeom>
          <a:noFill/>
        </p:spPr>
      </p:pic>
      <p:sp>
        <p:nvSpPr>
          <p:cNvPr id="4" name="TextBox 3"/>
          <p:cNvSpPr txBox="1"/>
          <p:nvPr/>
        </p:nvSpPr>
        <p:spPr>
          <a:xfrm>
            <a:off x="1600200" y="4648200"/>
            <a:ext cx="6858000" cy="1477328"/>
          </a:xfrm>
          <a:prstGeom prst="rect">
            <a:avLst/>
          </a:prstGeom>
          <a:noFill/>
        </p:spPr>
        <p:txBody>
          <a:bodyPr wrap="square" rtlCol="0">
            <a:spAutoFit/>
          </a:bodyPr>
          <a:lstStyle/>
          <a:p>
            <a:r>
              <a:rPr lang="en-US" dirty="0"/>
              <a:t>Naturally occurring sodium is in foods such as </a:t>
            </a:r>
            <a:r>
              <a:rPr lang="en-US" b="1" dirty="0"/>
              <a:t>celery</a:t>
            </a:r>
            <a:r>
              <a:rPr lang="en-US" dirty="0"/>
              <a:t>, beets and </a:t>
            </a:r>
            <a:r>
              <a:rPr lang="en-US" b="1" dirty="0"/>
              <a:t>milk</a:t>
            </a:r>
            <a:r>
              <a:rPr lang="en-US" dirty="0"/>
              <a:t>. Packaged and prepared foods, like canned soups, </a:t>
            </a:r>
            <a:r>
              <a:rPr lang="en-US" b="1" dirty="0"/>
              <a:t>lunch meats</a:t>
            </a:r>
            <a:r>
              <a:rPr lang="en-US" dirty="0"/>
              <a:t> and frozen dinners, often have sodium added during manufacturing. This sodium might be in the form of </a:t>
            </a:r>
            <a:r>
              <a:rPr lang="en-US" b="1" dirty="0"/>
              <a:t>salt</a:t>
            </a:r>
            <a:r>
              <a:rPr lang="en-US" dirty="0"/>
              <a:t> or other forms of sodium (like baking soda) that show up in our food.</a:t>
            </a:r>
            <a:endParaRPr lang="en-US" dirty="0"/>
          </a:p>
        </p:txBody>
      </p:sp>
    </p:spTree>
    <p:extLst>
      <p:ext uri="{BB962C8B-B14F-4D97-AF65-F5344CB8AC3E}">
        <p14:creationId xmlns:p14="http://schemas.microsoft.com/office/powerpoint/2010/main" val="246273085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Fruit and Vegetables</a:t>
            </a:r>
          </a:p>
          <a:p>
            <a:pPr lvl="1">
              <a:buFont typeface="Arial" pitchFamily="34" charset="0"/>
              <a:buChar char="•"/>
            </a:pPr>
            <a:r>
              <a:rPr lang="en-US" sz="2000" dirty="0" smtClean="0"/>
              <a:t>5 servings per day of fruit and veggies</a:t>
            </a:r>
          </a:p>
          <a:p>
            <a:pPr lvl="1">
              <a:buFont typeface="Arial" pitchFamily="34" charset="0"/>
              <a:buChar char="•"/>
            </a:pPr>
            <a:r>
              <a:rPr lang="en-US" sz="2000" dirty="0" smtClean="0"/>
              <a:t>5 different colors should be the goal</a:t>
            </a:r>
          </a:p>
          <a:p>
            <a:pPr lvl="1">
              <a:buFont typeface="Arial" pitchFamily="34" charset="0"/>
              <a:buChar char="•"/>
            </a:pPr>
            <a:r>
              <a:rPr lang="en-US" sz="2000" dirty="0" smtClean="0"/>
              <a:t>At least one serving should be green</a:t>
            </a:r>
          </a:p>
          <a:p>
            <a:pPr>
              <a:buFont typeface="Arial" pitchFamily="34" charset="0"/>
              <a:buChar char="•"/>
            </a:pPr>
            <a:r>
              <a:rPr lang="en-US" sz="2000" dirty="0" smtClean="0"/>
              <a:t>Fruit contains sugar although it is natural sugar. 2 servings per day is usually enough. </a:t>
            </a:r>
          </a:p>
          <a:p>
            <a:pPr>
              <a:buFont typeface="Arial" pitchFamily="34" charset="0"/>
              <a:buChar char="•"/>
            </a:pPr>
            <a:r>
              <a:rPr lang="en-US" sz="2000" dirty="0" smtClean="0"/>
              <a:t>Vegetables should be half of the content of your plate</a:t>
            </a:r>
            <a:endParaRPr lang="en-US" sz="2000" dirty="0"/>
          </a:p>
        </p:txBody>
      </p:sp>
    </p:spTree>
    <p:extLst>
      <p:ext uri="{BB962C8B-B14F-4D97-AF65-F5344CB8AC3E}">
        <p14:creationId xmlns:p14="http://schemas.microsoft.com/office/powerpoint/2010/main" val="118986707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Sugar</a:t>
            </a:r>
          </a:p>
          <a:p>
            <a:pPr lvl="1">
              <a:buFont typeface="Arial" pitchFamily="34" charset="0"/>
              <a:buChar char="•"/>
            </a:pPr>
            <a:r>
              <a:rPr lang="en-US" sz="2000" dirty="0" smtClean="0"/>
              <a:t>4 grams of sugar = 1 teaspoon of sugar</a:t>
            </a:r>
          </a:p>
          <a:p>
            <a:pPr lvl="1">
              <a:buFont typeface="Arial" pitchFamily="34" charset="0"/>
              <a:buChar char="•"/>
            </a:pPr>
            <a:r>
              <a:rPr lang="en-US" sz="2000" dirty="0" smtClean="0"/>
              <a:t>Human body is only designed to handle 16 to 20 grams per day</a:t>
            </a:r>
          </a:p>
          <a:p>
            <a:pPr lvl="1">
              <a:buFont typeface="Arial" pitchFamily="34" charset="0"/>
              <a:buChar char="•"/>
            </a:pPr>
            <a:r>
              <a:rPr lang="en-US" sz="2000" dirty="0" smtClean="0"/>
              <a:t>Average child or teen in U.S. consumes 40 to 80 teaspoons of sugar per day</a:t>
            </a:r>
          </a:p>
          <a:p>
            <a:pPr lvl="1">
              <a:buFont typeface="Arial" pitchFamily="34" charset="0"/>
              <a:buChar char="•"/>
            </a:pPr>
            <a:r>
              <a:rPr lang="en-US" sz="2000" dirty="0" smtClean="0"/>
              <a:t>1 official serving size of Cheerios has 10 grams of sugar</a:t>
            </a:r>
          </a:p>
          <a:p>
            <a:pPr lvl="1">
              <a:buFont typeface="Arial" pitchFamily="34" charset="0"/>
              <a:buChar char="•"/>
            </a:pPr>
            <a:endParaRPr lang="en-US" dirty="0"/>
          </a:p>
        </p:txBody>
      </p:sp>
    </p:spTree>
    <p:extLst>
      <p:ext uri="{BB962C8B-B14F-4D97-AF65-F5344CB8AC3E}">
        <p14:creationId xmlns:p14="http://schemas.microsoft.com/office/powerpoint/2010/main" val="14032488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Why sugar is a problem</a:t>
            </a:r>
          </a:p>
          <a:p>
            <a:pPr lvl="1">
              <a:buFont typeface="Arial" pitchFamily="34" charset="0"/>
              <a:buChar char="•"/>
            </a:pPr>
            <a:r>
              <a:rPr lang="en-US" sz="2000" dirty="0" smtClean="0"/>
              <a:t>Body cannot process more than 16-20 grams per day</a:t>
            </a:r>
          </a:p>
          <a:p>
            <a:pPr lvl="1">
              <a:buFont typeface="Arial" pitchFamily="34" charset="0"/>
              <a:buChar char="•"/>
            </a:pPr>
            <a:r>
              <a:rPr lang="en-US" sz="2000" dirty="0" smtClean="0"/>
              <a:t>Too much overloads the pancreas, and burns up the ability to produce insulin</a:t>
            </a:r>
          </a:p>
          <a:p>
            <a:pPr lvl="1">
              <a:buFont typeface="Arial" pitchFamily="34" charset="0"/>
              <a:buChar char="•"/>
            </a:pPr>
            <a:r>
              <a:rPr lang="en-US" sz="2000" dirty="0" smtClean="0"/>
              <a:t>Sugar and processed </a:t>
            </a:r>
            <a:r>
              <a:rPr lang="en-US" sz="2000" dirty="0" err="1" smtClean="0"/>
              <a:t>carbs</a:t>
            </a:r>
            <a:r>
              <a:rPr lang="en-US" sz="2000" dirty="0" smtClean="0"/>
              <a:t> show up as triglycerides when cholesterol is checked</a:t>
            </a:r>
          </a:p>
          <a:p>
            <a:pPr lvl="1">
              <a:buFont typeface="Arial" pitchFamily="34" charset="0"/>
              <a:buChar char="•"/>
            </a:pPr>
            <a:r>
              <a:rPr lang="en-US" sz="2000" dirty="0" smtClean="0"/>
              <a:t>Diabetes then develops – 40% of diabetics have significantly shortened lifespan due to stroke, kidney failure and heart attack</a:t>
            </a:r>
          </a:p>
          <a:p>
            <a:pPr lvl="1">
              <a:buFont typeface="Arial" pitchFamily="34" charset="0"/>
              <a:buChar char="•"/>
            </a:pPr>
            <a:endParaRPr lang="en-US" sz="2000" dirty="0" smtClean="0"/>
          </a:p>
          <a:p>
            <a:pPr lvl="1">
              <a:buFont typeface="Arial" pitchFamily="34" charset="0"/>
              <a:buChar char="•"/>
            </a:pPr>
            <a:r>
              <a:rPr lang="en-US" sz="2000" dirty="0" smtClean="0"/>
              <a:t>4 grams = 1 teaspoon </a:t>
            </a:r>
            <a:endParaRPr lang="en-US" sz="2000" dirty="0"/>
          </a:p>
        </p:txBody>
      </p:sp>
    </p:spTree>
    <p:extLst>
      <p:ext uri="{BB962C8B-B14F-4D97-AF65-F5344CB8AC3E}">
        <p14:creationId xmlns:p14="http://schemas.microsoft.com/office/powerpoint/2010/main" val="229787597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Sugar Facts</a:t>
            </a:r>
          </a:p>
          <a:p>
            <a:pPr lvl="1">
              <a:buFont typeface="Arial" pitchFamily="34" charset="0"/>
              <a:buChar char="•"/>
            </a:pPr>
            <a:r>
              <a:rPr lang="en-US" sz="2000" dirty="0" smtClean="0"/>
              <a:t>8 ounces (1 cup) of sweetened drink per day will result in 15 lbs of excess weight gain per year (Soda, tea, vitamin water, </a:t>
            </a:r>
            <a:r>
              <a:rPr lang="en-US" sz="2000" dirty="0" err="1" smtClean="0"/>
              <a:t>gatorade</a:t>
            </a:r>
            <a:r>
              <a:rPr lang="en-US" sz="2000" dirty="0" smtClean="0"/>
              <a:t>, etc)</a:t>
            </a:r>
          </a:p>
          <a:p>
            <a:pPr lvl="1">
              <a:buFont typeface="Arial" pitchFamily="34" charset="0"/>
              <a:buChar char="•"/>
            </a:pPr>
            <a:r>
              <a:rPr lang="en-US" sz="2000" dirty="0" smtClean="0"/>
              <a:t>The average school lunch contains 20 teaspoons (80 grams) of sugar. Breakfast is even worse</a:t>
            </a:r>
          </a:p>
          <a:p>
            <a:pPr lvl="1">
              <a:buFont typeface="Arial" pitchFamily="34" charset="0"/>
              <a:buChar char="•"/>
            </a:pPr>
            <a:r>
              <a:rPr lang="en-US" sz="2000" dirty="0" smtClean="0"/>
              <a:t>There is no such thing as store bought healthy yogurt. Today’s mass produced yogurt is simply ice cream</a:t>
            </a:r>
          </a:p>
          <a:p>
            <a:pPr lvl="1">
              <a:buFont typeface="Arial" pitchFamily="34" charset="0"/>
              <a:buChar char="•"/>
            </a:pPr>
            <a:r>
              <a:rPr lang="en-US" sz="2000" dirty="0" smtClean="0"/>
              <a:t>Artificial sweeteners have even more side effects and cause as many or more problems than sugar. </a:t>
            </a:r>
          </a:p>
          <a:p>
            <a:pPr lvl="1">
              <a:buFont typeface="Arial" pitchFamily="34" charset="0"/>
              <a:buChar char="•"/>
            </a:pPr>
            <a:endParaRPr lang="en-US" dirty="0"/>
          </a:p>
        </p:txBody>
      </p:sp>
    </p:spTree>
    <p:extLst>
      <p:ext uri="{BB962C8B-B14F-4D97-AF65-F5344CB8AC3E}">
        <p14:creationId xmlns:p14="http://schemas.microsoft.com/office/powerpoint/2010/main" val="102017701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&amp; 2</a:t>
            </a:r>
            <a:endParaRPr lang="en-US" dirty="0"/>
          </a:p>
        </p:txBody>
      </p:sp>
      <p:sp>
        <p:nvSpPr>
          <p:cNvPr id="3" name="Content Placeholder 2"/>
          <p:cNvSpPr>
            <a:spLocks noGrp="1"/>
          </p:cNvSpPr>
          <p:nvPr>
            <p:ph idx="1"/>
          </p:nvPr>
        </p:nvSpPr>
        <p:spPr/>
        <p:txBody>
          <a:bodyPr>
            <a:normAutofit/>
          </a:bodyPr>
          <a:lstStyle/>
          <a:p>
            <a:pPr marL="0" indent="0">
              <a:buNone/>
            </a:pPr>
            <a:endParaRPr lang="en-US" sz="4400" b="1" dirty="0" smtClean="0"/>
          </a:p>
          <a:p>
            <a:pPr marL="0" indent="0">
              <a:buNone/>
            </a:pPr>
            <a:endParaRPr lang="en-US" sz="4400" b="1" dirty="0"/>
          </a:p>
          <a:p>
            <a:pPr marL="0" indent="0">
              <a:buNone/>
            </a:pPr>
            <a:r>
              <a:rPr lang="en-US" sz="4400" b="1" dirty="0" smtClean="0"/>
              <a:t>Nutrition </a:t>
            </a:r>
            <a:endParaRPr lang="en-US" sz="4400" b="1" dirty="0"/>
          </a:p>
        </p:txBody>
      </p:sp>
    </p:spTree>
    <p:extLst>
      <p:ext uri="{BB962C8B-B14F-4D97-AF65-F5344CB8AC3E}">
        <p14:creationId xmlns:p14="http://schemas.microsoft.com/office/powerpoint/2010/main" val="98123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Calories</a:t>
            </a:r>
          </a:p>
          <a:p>
            <a:pPr lvl="1">
              <a:buFont typeface="Arial" pitchFamily="34" charset="0"/>
              <a:buChar char="•"/>
            </a:pPr>
            <a:r>
              <a:rPr lang="en-US" sz="2000" dirty="0" smtClean="0"/>
              <a:t>Calories are used to measure the amount of energy potential in foods</a:t>
            </a:r>
          </a:p>
          <a:p>
            <a:pPr lvl="1">
              <a:buFont typeface="Arial" pitchFamily="34" charset="0"/>
              <a:buChar char="•"/>
            </a:pPr>
            <a:r>
              <a:rPr lang="en-US" sz="2000" dirty="0" smtClean="0"/>
              <a:t>Humans need calories to produce energy in the same way that a fire needs wood to produce heat</a:t>
            </a:r>
          </a:p>
          <a:p>
            <a:pPr lvl="1">
              <a:buFont typeface="Arial" pitchFamily="34" charset="0"/>
              <a:buChar char="•"/>
            </a:pPr>
            <a:r>
              <a:rPr lang="en-US" sz="2000" dirty="0" smtClean="0"/>
              <a:t>Calories are burned by all activities – even sleeping and breathing</a:t>
            </a:r>
          </a:p>
          <a:p>
            <a:pPr lvl="1">
              <a:buFont typeface="Arial" pitchFamily="34" charset="0"/>
              <a:buChar char="•"/>
            </a:pPr>
            <a:r>
              <a:rPr lang="en-US" sz="2000" dirty="0" smtClean="0"/>
              <a:t>Heavy or strenuous activity burns more calories than sedentary activity</a:t>
            </a:r>
          </a:p>
        </p:txBody>
      </p:sp>
    </p:spTree>
    <p:extLst>
      <p:ext uri="{BB962C8B-B14F-4D97-AF65-F5344CB8AC3E}">
        <p14:creationId xmlns:p14="http://schemas.microsoft.com/office/powerpoint/2010/main" val="362234448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sz="2000" dirty="0" smtClean="0"/>
              <a:t>In general calorie requirements are around 2200 calories per day for most older teens and adults (males). Females require a little less, young and growing kids need more. </a:t>
            </a:r>
          </a:p>
          <a:p>
            <a:pPr lvl="1">
              <a:buFont typeface="Arial" pitchFamily="34" charset="0"/>
              <a:buChar char="•"/>
            </a:pPr>
            <a:r>
              <a:rPr lang="en-US" sz="2000" dirty="0" smtClean="0"/>
              <a:t>In any given day, calories should be…</a:t>
            </a:r>
          </a:p>
          <a:p>
            <a:pPr lvl="2">
              <a:buFont typeface="Arial" pitchFamily="34" charset="0"/>
              <a:buChar char="•"/>
            </a:pPr>
            <a:r>
              <a:rPr lang="en-US" sz="2000" dirty="0" smtClean="0"/>
              <a:t>40% from protein</a:t>
            </a:r>
          </a:p>
          <a:p>
            <a:pPr lvl="2">
              <a:buFont typeface="Arial" pitchFamily="34" charset="0"/>
              <a:buChar char="•"/>
            </a:pPr>
            <a:r>
              <a:rPr lang="en-US" sz="2000" dirty="0" smtClean="0"/>
              <a:t>30% from carbohydrate</a:t>
            </a:r>
          </a:p>
          <a:p>
            <a:pPr lvl="2">
              <a:buFont typeface="Arial" pitchFamily="34" charset="0"/>
              <a:buChar char="•"/>
            </a:pPr>
            <a:r>
              <a:rPr lang="en-US" sz="2000" dirty="0" smtClean="0"/>
              <a:t>30% from fat</a:t>
            </a:r>
          </a:p>
          <a:p>
            <a:pPr lvl="1">
              <a:buFont typeface="Arial" pitchFamily="34" charset="0"/>
              <a:buChar char="•"/>
            </a:pPr>
            <a:r>
              <a:rPr lang="en-US" sz="2000" dirty="0" smtClean="0"/>
              <a:t>Not enough calories = excess weight loss</a:t>
            </a:r>
          </a:p>
          <a:p>
            <a:pPr lvl="1">
              <a:buFont typeface="Arial" pitchFamily="34" charset="0"/>
              <a:buChar char="•"/>
            </a:pPr>
            <a:r>
              <a:rPr lang="en-US" sz="2000" dirty="0" smtClean="0"/>
              <a:t>Too many calories = excess weight gain</a:t>
            </a:r>
          </a:p>
          <a:p>
            <a:pPr lvl="1">
              <a:buFont typeface="Arial" pitchFamily="34" charset="0"/>
              <a:buChar char="•"/>
            </a:pPr>
            <a:r>
              <a:rPr lang="en-US" sz="2000" dirty="0" smtClean="0"/>
              <a:t>Rate of burn for different calories – slow burning is usually preferred over fast burning, except during heavy bursts of activity. Sometimes you need both!</a:t>
            </a:r>
          </a:p>
          <a:p>
            <a:pPr>
              <a:buFont typeface="Arial" pitchFamily="34" charset="0"/>
              <a:buChar char="•"/>
            </a:pPr>
            <a:endParaRPr lang="en-US" dirty="0"/>
          </a:p>
        </p:txBody>
      </p:sp>
    </p:spTree>
    <p:extLst>
      <p:ext uri="{BB962C8B-B14F-4D97-AF65-F5344CB8AC3E}">
        <p14:creationId xmlns:p14="http://schemas.microsoft.com/office/powerpoint/2010/main" val="227356580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Activities which increase calorie needs: </a:t>
            </a:r>
          </a:p>
          <a:p>
            <a:pPr lvl="1">
              <a:buFont typeface="Arial" pitchFamily="34" charset="0"/>
              <a:buChar char="•"/>
            </a:pPr>
            <a:r>
              <a:rPr lang="en-US" sz="2000" dirty="0" smtClean="0"/>
              <a:t>Cold weather </a:t>
            </a:r>
          </a:p>
          <a:p>
            <a:pPr lvl="2">
              <a:buFont typeface="Arial" pitchFamily="34" charset="0"/>
              <a:buChar char="•"/>
            </a:pPr>
            <a:r>
              <a:rPr lang="en-US" sz="2000" dirty="0" smtClean="0"/>
              <a:t>More fat calories</a:t>
            </a:r>
          </a:p>
          <a:p>
            <a:pPr lvl="2">
              <a:buFont typeface="Arial" pitchFamily="34" charset="0"/>
              <a:buChar char="•"/>
            </a:pPr>
            <a:r>
              <a:rPr lang="en-US" sz="2000" dirty="0" smtClean="0"/>
              <a:t>Hot food and drinks so the body doesn’t have to burn so many calories to maintain warmth</a:t>
            </a:r>
          </a:p>
          <a:p>
            <a:pPr lvl="1">
              <a:buFont typeface="Arial" pitchFamily="34" charset="0"/>
              <a:buChar char="•"/>
            </a:pPr>
            <a:r>
              <a:rPr lang="en-US" sz="2000" dirty="0" smtClean="0"/>
              <a:t>Endurance activities </a:t>
            </a:r>
          </a:p>
          <a:p>
            <a:pPr lvl="2">
              <a:buFont typeface="Arial" pitchFamily="34" charset="0"/>
              <a:buChar char="•"/>
            </a:pPr>
            <a:r>
              <a:rPr lang="en-US" sz="2000" dirty="0" smtClean="0"/>
              <a:t>Protein, slow and fast burning carbohydrates</a:t>
            </a:r>
          </a:p>
          <a:p>
            <a:pPr lvl="1">
              <a:buFont typeface="Arial" pitchFamily="34" charset="0"/>
              <a:buChar char="•"/>
            </a:pPr>
            <a:r>
              <a:rPr lang="en-US" sz="2000" dirty="0" smtClean="0"/>
              <a:t>Short high intensity activities </a:t>
            </a:r>
          </a:p>
          <a:p>
            <a:pPr lvl="2">
              <a:buFont typeface="Arial" pitchFamily="34" charset="0"/>
              <a:buChar char="•"/>
            </a:pPr>
            <a:r>
              <a:rPr lang="en-US" sz="2000" dirty="0" smtClean="0"/>
              <a:t>Protein, fast burning carbohydrates</a:t>
            </a:r>
            <a:endParaRPr lang="en-US" sz="2000" dirty="0"/>
          </a:p>
        </p:txBody>
      </p:sp>
    </p:spTree>
    <p:extLst>
      <p:ext uri="{BB962C8B-B14F-4D97-AF65-F5344CB8AC3E}">
        <p14:creationId xmlns:p14="http://schemas.microsoft.com/office/powerpoint/2010/main" val="49364094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Calculating Calorie Needs</a:t>
            </a:r>
          </a:p>
          <a:p>
            <a:r>
              <a:rPr lang="en-US" dirty="0" smtClean="0"/>
              <a:t>There are a number of complex formulas for determining caloric needs</a:t>
            </a:r>
          </a:p>
          <a:p>
            <a:r>
              <a:rPr lang="en-US" dirty="0" smtClean="0"/>
              <a:t>Several things play a role </a:t>
            </a:r>
          </a:p>
          <a:p>
            <a:pPr lvl="1"/>
            <a:r>
              <a:rPr lang="en-US" dirty="0" smtClean="0"/>
              <a:t>Age</a:t>
            </a:r>
          </a:p>
          <a:p>
            <a:pPr lvl="1"/>
            <a:r>
              <a:rPr lang="en-US" dirty="0" smtClean="0"/>
              <a:t>Weight &amp; Height</a:t>
            </a:r>
          </a:p>
          <a:p>
            <a:pPr lvl="1"/>
            <a:r>
              <a:rPr lang="en-US" dirty="0" smtClean="0"/>
              <a:t>Level of activity</a:t>
            </a:r>
          </a:p>
          <a:p>
            <a:r>
              <a:rPr lang="en-US" dirty="0" smtClean="0"/>
              <a:t>Multiple calculators available on internet</a:t>
            </a:r>
          </a:p>
          <a:p>
            <a:r>
              <a:rPr lang="en-US" dirty="0" smtClean="0"/>
              <a:t>Average teen male needs 2000 to 2400 calories a day for low to moderate activity</a:t>
            </a:r>
          </a:p>
          <a:p>
            <a:pPr lvl="1"/>
            <a:endParaRPr lang="en-US" dirty="0" smtClean="0"/>
          </a:p>
        </p:txBody>
      </p:sp>
    </p:spTree>
    <p:extLst>
      <p:ext uri="{BB962C8B-B14F-4D97-AF65-F5344CB8AC3E}">
        <p14:creationId xmlns:p14="http://schemas.microsoft.com/office/powerpoint/2010/main" val="416986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sz="2000" dirty="0" smtClean="0"/>
              <a:t>Electrolytes</a:t>
            </a:r>
          </a:p>
          <a:p>
            <a:pPr lvl="1">
              <a:buFont typeface="Arial" pitchFamily="34" charset="0"/>
              <a:buChar char="•"/>
            </a:pPr>
            <a:r>
              <a:rPr lang="en-US" sz="2000" dirty="0" smtClean="0"/>
              <a:t>When sweating people need more of the following: </a:t>
            </a:r>
          </a:p>
          <a:p>
            <a:pPr lvl="2">
              <a:buFont typeface="Arial" pitchFamily="34" charset="0"/>
              <a:buChar char="•"/>
            </a:pPr>
            <a:r>
              <a:rPr lang="en-US" sz="2000" dirty="0" smtClean="0"/>
              <a:t>Sodium</a:t>
            </a:r>
          </a:p>
          <a:p>
            <a:pPr lvl="2">
              <a:buFont typeface="Arial" pitchFamily="34" charset="0"/>
              <a:buChar char="•"/>
            </a:pPr>
            <a:r>
              <a:rPr lang="en-US" sz="2000" dirty="0" smtClean="0"/>
              <a:t>Magnesium</a:t>
            </a:r>
          </a:p>
          <a:p>
            <a:pPr lvl="2">
              <a:buFont typeface="Arial" pitchFamily="34" charset="0"/>
              <a:buChar char="•"/>
            </a:pPr>
            <a:r>
              <a:rPr lang="en-US" sz="2000" dirty="0" smtClean="0"/>
              <a:t>Potassium</a:t>
            </a:r>
          </a:p>
          <a:p>
            <a:pPr lvl="1">
              <a:buFont typeface="Arial" pitchFamily="34" charset="0"/>
              <a:buChar char="•"/>
            </a:pPr>
            <a:r>
              <a:rPr lang="en-US" sz="2000" dirty="0" smtClean="0"/>
              <a:t>Without electrolytes your heart and muscles will not work properly</a:t>
            </a:r>
          </a:p>
          <a:p>
            <a:pPr lvl="1">
              <a:buFont typeface="Arial" pitchFamily="34" charset="0"/>
              <a:buChar char="•"/>
            </a:pPr>
            <a:r>
              <a:rPr lang="en-US" sz="2000" dirty="0" smtClean="0"/>
              <a:t>Replacing water alone is not enough – too little electrolytes and too much with water is a dangerous combination</a:t>
            </a:r>
          </a:p>
          <a:p>
            <a:pPr lvl="1">
              <a:buFont typeface="Arial" pitchFamily="34" charset="0"/>
              <a:buChar char="•"/>
            </a:pPr>
            <a:r>
              <a:rPr lang="en-US" sz="2000" dirty="0" smtClean="0"/>
              <a:t>If it is windy or very dry, you may even not know that you are sweating</a:t>
            </a:r>
          </a:p>
          <a:p>
            <a:pPr lvl="1">
              <a:buFont typeface="Arial" pitchFamily="34" charset="0"/>
              <a:buChar char="•"/>
            </a:pPr>
            <a:r>
              <a:rPr lang="en-US" sz="2000" dirty="0" smtClean="0"/>
              <a:t>In hot or arid weather, alternate every other bottle of water with a bottle of electrolyte solution</a:t>
            </a:r>
          </a:p>
        </p:txBody>
      </p:sp>
    </p:spTree>
    <p:extLst>
      <p:ext uri="{BB962C8B-B14F-4D97-AF65-F5344CB8AC3E}">
        <p14:creationId xmlns:p14="http://schemas.microsoft.com/office/powerpoint/2010/main" val="207386438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marL="514350" indent="-514350">
              <a:buFont typeface="Arial" pitchFamily="34" charset="0"/>
              <a:buChar char="•"/>
            </a:pPr>
            <a:r>
              <a:rPr lang="en-US" sz="2000" dirty="0" smtClean="0"/>
              <a:t>How to read food labels</a:t>
            </a:r>
          </a:p>
          <a:p>
            <a:pPr marL="514350" indent="-514350">
              <a:buFont typeface="Arial" pitchFamily="34" charset="0"/>
              <a:buChar char="•"/>
            </a:pPr>
            <a:r>
              <a:rPr lang="en-US" sz="2000" dirty="0" smtClean="0"/>
              <a:t>See Handout</a:t>
            </a:r>
            <a:endParaRPr lang="en-US" sz="2000" dirty="0"/>
          </a:p>
        </p:txBody>
      </p:sp>
    </p:spTree>
    <p:extLst>
      <p:ext uri="{BB962C8B-B14F-4D97-AF65-F5344CB8AC3E}">
        <p14:creationId xmlns:p14="http://schemas.microsoft.com/office/powerpoint/2010/main" val="265420469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Putting it all together</a:t>
            </a:r>
          </a:p>
          <a:p>
            <a:pPr>
              <a:buFont typeface="Arial" pitchFamily="34" charset="0"/>
              <a:buChar char="•"/>
            </a:pPr>
            <a:r>
              <a:rPr lang="en-US" sz="2000" dirty="0" smtClean="0"/>
              <a:t>Individually</a:t>
            </a:r>
          </a:p>
          <a:p>
            <a:pPr lvl="1">
              <a:buFont typeface="Arial" pitchFamily="34" charset="0"/>
              <a:buChar char="•"/>
            </a:pPr>
            <a:r>
              <a:rPr lang="en-US" sz="2000" dirty="0" smtClean="0"/>
              <a:t>Plan 1 meal on the </a:t>
            </a:r>
            <a:r>
              <a:rPr lang="en-US" sz="2000" dirty="0" err="1" smtClean="0"/>
              <a:t>myplate</a:t>
            </a:r>
            <a:r>
              <a:rPr lang="en-US" sz="2000" dirty="0" smtClean="0"/>
              <a:t> worksheets</a:t>
            </a:r>
          </a:p>
          <a:p>
            <a:pPr>
              <a:buFont typeface="Arial" pitchFamily="34" charset="0"/>
              <a:buChar char="•"/>
            </a:pPr>
            <a:r>
              <a:rPr lang="en-US" sz="2000" dirty="0" smtClean="0"/>
              <a:t>In small groups…</a:t>
            </a:r>
          </a:p>
          <a:p>
            <a:pPr lvl="1">
              <a:buFont typeface="Arial" pitchFamily="34" charset="0"/>
              <a:buChar char="•"/>
            </a:pPr>
            <a:r>
              <a:rPr lang="en-US" sz="2000" dirty="0" smtClean="0"/>
              <a:t>Plan 2 meals on the </a:t>
            </a:r>
            <a:r>
              <a:rPr lang="en-US" sz="2000" dirty="0" err="1" smtClean="0"/>
              <a:t>myplate</a:t>
            </a:r>
            <a:r>
              <a:rPr lang="en-US" sz="2000" dirty="0" smtClean="0"/>
              <a:t> worksheet</a:t>
            </a:r>
          </a:p>
          <a:p>
            <a:pPr lvl="1">
              <a:buFont typeface="Arial" pitchFamily="34" charset="0"/>
              <a:buChar char="•"/>
            </a:pPr>
            <a:r>
              <a:rPr lang="en-US" sz="2000" dirty="0" smtClean="0"/>
              <a:t>Discuss the meals you have planned with your group </a:t>
            </a:r>
          </a:p>
          <a:p>
            <a:pPr lvl="1">
              <a:buFont typeface="Arial" pitchFamily="34" charset="0"/>
              <a:buChar char="•"/>
            </a:pPr>
            <a:r>
              <a:rPr lang="en-US" sz="2000" dirty="0" smtClean="0"/>
              <a:t>Give and receive feedback to other group members about the meal plans</a:t>
            </a:r>
            <a:endParaRPr lang="en-US" sz="2000" dirty="0"/>
          </a:p>
        </p:txBody>
      </p:sp>
    </p:spTree>
    <p:extLst>
      <p:ext uri="{BB962C8B-B14F-4D97-AF65-F5344CB8AC3E}">
        <p14:creationId xmlns:p14="http://schemas.microsoft.com/office/powerpoint/2010/main" val="128073722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a:t>
            </a:r>
            <a:endParaRPr lang="en-US" b="1"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dirty="0" smtClean="0"/>
              <a:t>Need a couple of volunteers to do the following for the next meeting: </a:t>
            </a:r>
          </a:p>
          <a:p>
            <a:pPr lvl="1">
              <a:buFont typeface="Arial" pitchFamily="34" charset="0"/>
              <a:buChar char="•"/>
            </a:pPr>
            <a:r>
              <a:rPr lang="en-US" sz="2000" dirty="0" smtClean="0"/>
              <a:t>With your parents permission, visit </a:t>
            </a:r>
            <a:r>
              <a:rPr lang="en-US" sz="2000" dirty="0" smtClean="0">
                <a:hlinkClick r:id="rId3"/>
              </a:rPr>
              <a:t>www.calorieking.com</a:t>
            </a:r>
            <a:endParaRPr lang="en-US" sz="2000" dirty="0" smtClean="0"/>
          </a:p>
          <a:p>
            <a:pPr lvl="1">
              <a:buFont typeface="Arial" pitchFamily="34" charset="0"/>
              <a:buChar char="•"/>
            </a:pPr>
            <a:r>
              <a:rPr lang="en-US" sz="2000" dirty="0" smtClean="0"/>
              <a:t>Have them sign you up for a free 7 day trial</a:t>
            </a:r>
          </a:p>
          <a:p>
            <a:pPr lvl="1">
              <a:buFont typeface="Arial" pitchFamily="34" charset="0"/>
              <a:buChar char="•"/>
            </a:pPr>
            <a:r>
              <a:rPr lang="en-US" sz="2000" dirty="0" smtClean="0"/>
              <a:t>Using calorie king, keep a diary of the foods you eat and the exercise you do for the next 7 days</a:t>
            </a:r>
          </a:p>
          <a:p>
            <a:pPr lvl="1">
              <a:buFont typeface="Arial" pitchFamily="34" charset="0"/>
              <a:buChar char="•"/>
            </a:pPr>
            <a:r>
              <a:rPr lang="en-US" sz="2000" dirty="0" smtClean="0"/>
              <a:t>Be sure and log the “little extras” like butter, dressing etc. </a:t>
            </a:r>
          </a:p>
          <a:p>
            <a:pPr lvl="1">
              <a:buFont typeface="Arial" pitchFamily="34" charset="0"/>
              <a:buChar char="•"/>
            </a:pPr>
            <a:r>
              <a:rPr lang="en-US" sz="2000" dirty="0" smtClean="0"/>
              <a:t>Bring a print out of the diary with you to the next classroom session</a:t>
            </a:r>
          </a:p>
          <a:p>
            <a:pPr>
              <a:buFont typeface="Arial" pitchFamily="34" charset="0"/>
              <a:buChar char="•"/>
            </a:pPr>
            <a:r>
              <a:rPr lang="en-US" sz="1600" dirty="0" smtClean="0"/>
              <a:t>(The diary itself is not a requirement for the merit badge, but we will use it to take a look at our usual eating habits and compare it to healthy eating)</a:t>
            </a:r>
            <a:endParaRPr lang="en-US" sz="1600" dirty="0"/>
          </a:p>
        </p:txBody>
      </p:sp>
    </p:spTree>
    <p:extLst>
      <p:ext uri="{BB962C8B-B14F-4D97-AF65-F5344CB8AC3E}">
        <p14:creationId xmlns:p14="http://schemas.microsoft.com/office/powerpoint/2010/main" val="88860828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a:t>
            </a:r>
            <a:endParaRPr lang="en-US" dirty="0"/>
          </a:p>
        </p:txBody>
      </p:sp>
      <p:sp>
        <p:nvSpPr>
          <p:cNvPr id="3" name="Content Placeholder 2"/>
          <p:cNvSpPr>
            <a:spLocks noGrp="1"/>
          </p:cNvSpPr>
          <p:nvPr>
            <p:ph idx="1"/>
          </p:nvPr>
        </p:nvSpPr>
        <p:spPr/>
        <p:txBody>
          <a:bodyPr>
            <a:normAutofit/>
          </a:bodyPr>
          <a:lstStyle/>
          <a:p>
            <a:pPr marL="0" indent="0">
              <a:buNone/>
            </a:pPr>
            <a:endParaRPr lang="en-US" sz="4400" b="1" dirty="0" smtClean="0"/>
          </a:p>
          <a:p>
            <a:pPr marL="0" indent="0">
              <a:buNone/>
            </a:pPr>
            <a:endParaRPr lang="en-US" sz="4400" b="1" dirty="0"/>
          </a:p>
          <a:p>
            <a:pPr marL="0" indent="0">
              <a:buNone/>
            </a:pPr>
            <a:r>
              <a:rPr lang="en-US" sz="4400" b="1" dirty="0" smtClean="0"/>
              <a:t>Health &amp; Safety</a:t>
            </a:r>
            <a:endParaRPr lang="en-US" sz="4400" b="1" dirty="0"/>
          </a:p>
        </p:txBody>
      </p:sp>
    </p:spTree>
    <p:extLst>
      <p:ext uri="{BB962C8B-B14F-4D97-AF65-F5344CB8AC3E}">
        <p14:creationId xmlns:p14="http://schemas.microsoft.com/office/powerpoint/2010/main" val="263288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Safety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315213"/>
              </p:ext>
            </p:extLst>
          </p:nvPr>
        </p:nvGraphicFramePr>
        <p:xfrm>
          <a:off x="0" y="1547519"/>
          <a:ext cx="9144000" cy="4504617"/>
        </p:xfrm>
        <a:graphic>
          <a:graphicData uri="http://schemas.openxmlformats.org/drawingml/2006/table">
            <a:tbl>
              <a:tblPr/>
              <a:tblGrid>
                <a:gridCol w="9144000"/>
              </a:tblGrid>
              <a:tr h="4504617">
                <a:tc>
                  <a:txBody>
                    <a:bodyPr/>
                    <a:lstStyle/>
                    <a:p>
                      <a:pPr lvl="1">
                        <a:buFont typeface="+mj-lt"/>
                        <a:buNone/>
                      </a:pPr>
                      <a:r>
                        <a:rPr lang="en-US" sz="2400" dirty="0" smtClean="0">
                          <a:effectLst/>
                        </a:rPr>
                        <a:t>Do </a:t>
                      </a:r>
                      <a:r>
                        <a:rPr lang="en-US" sz="2400" dirty="0">
                          <a:effectLst/>
                        </a:rPr>
                        <a:t>the following</a:t>
                      </a:r>
                      <a:r>
                        <a:rPr lang="en-US" sz="2400" dirty="0" smtClean="0">
                          <a:effectLst/>
                        </a:rPr>
                        <a:t>:</a:t>
                      </a:r>
                    </a:p>
                    <a:p>
                      <a:pPr lvl="1">
                        <a:buFont typeface="+mj-lt"/>
                        <a:buNone/>
                      </a:pPr>
                      <a:endParaRPr lang="en-US" sz="2400" dirty="0" smtClean="0">
                        <a:effectLst/>
                      </a:endParaRPr>
                    </a:p>
                    <a:p>
                      <a:pPr marL="838093" lvl="1" indent="-228600">
                        <a:buFont typeface="+mj-lt"/>
                        <a:buAutoNum type="alphaLcPeriod"/>
                      </a:pPr>
                      <a:r>
                        <a:rPr lang="en-US" sz="1600" dirty="0" smtClean="0">
                          <a:effectLst/>
                        </a:rPr>
                        <a:t>Explain </a:t>
                      </a:r>
                      <a:r>
                        <a:rPr lang="en-US" sz="1600" dirty="0">
                          <a:effectLst/>
                        </a:rPr>
                        <a:t>to your counselor the most likely hazards you may encounter while participating in cooking activities and what you should do to anticipate, help prevent, mitigate, and respond to these </a:t>
                      </a:r>
                      <a:r>
                        <a:rPr lang="en-US" sz="1600" dirty="0" smtClean="0">
                          <a:effectLst/>
                        </a:rPr>
                        <a:t>hazards.</a:t>
                      </a:r>
                    </a:p>
                    <a:p>
                      <a:pPr marL="838093" lvl="1" indent="-228600">
                        <a:buFont typeface="+mj-lt"/>
                        <a:buAutoNum type="alphaLcPeriod"/>
                      </a:pPr>
                      <a:r>
                        <a:rPr lang="en-US" sz="1600" dirty="0" smtClean="0">
                          <a:effectLst/>
                        </a:rPr>
                        <a:t>Show </a:t>
                      </a:r>
                      <a:r>
                        <a:rPr lang="en-US" sz="1600" dirty="0">
                          <a:effectLst/>
                        </a:rPr>
                        <a:t>that you know first aid for and how to prevent injuries or illnesses that could occur while preparing meals and eating, including burns and scalds, cuts, choking, and allergic reactions</a:t>
                      </a:r>
                      <a:r>
                        <a:rPr lang="en-US" sz="1600" dirty="0" smtClean="0">
                          <a:effectLst/>
                        </a:rPr>
                        <a:t>.</a:t>
                      </a:r>
                    </a:p>
                    <a:p>
                      <a:pPr marL="838093" lvl="1" indent="-228600">
                        <a:buFont typeface="+mj-lt"/>
                        <a:buAutoNum type="alphaLcPeriod"/>
                      </a:pPr>
                      <a:r>
                        <a:rPr lang="en-US" sz="1600" dirty="0" smtClean="0">
                          <a:effectLst/>
                        </a:rPr>
                        <a:t>Describe </a:t>
                      </a:r>
                      <a:r>
                        <a:rPr lang="en-US" sz="1600" dirty="0">
                          <a:effectLst/>
                        </a:rPr>
                        <a:t>how meat, fish, chicken, eggs, dairy products, and fresh vegetables should be stored, transported, and properly prepared for cooking. Explain how to prevent cross-contamination</a:t>
                      </a:r>
                      <a:r>
                        <a:rPr lang="en-US" sz="1600" dirty="0" smtClean="0">
                          <a:effectLst/>
                        </a:rPr>
                        <a:t>.</a:t>
                      </a:r>
                    </a:p>
                    <a:p>
                      <a:pPr marL="838093" lvl="1" indent="-228600">
                        <a:buFont typeface="+mj-lt"/>
                        <a:buAutoNum type="alphaLcPeriod"/>
                      </a:pPr>
                      <a:r>
                        <a:rPr lang="en-US" sz="1600" dirty="0" smtClean="0">
                          <a:effectLst/>
                        </a:rPr>
                        <a:t>Discuss </a:t>
                      </a:r>
                      <a:r>
                        <a:rPr lang="en-US" sz="1600" dirty="0">
                          <a:effectLst/>
                        </a:rPr>
                        <a:t>with your counselor food allergies, food intolerance, and food-related illnesses and diseases. Explain why someone who handles or prepares food needs to be aware of these </a:t>
                      </a:r>
                      <a:r>
                        <a:rPr lang="en-US" sz="1600" dirty="0" smtClean="0">
                          <a:effectLst/>
                        </a:rPr>
                        <a:t>concerns.</a:t>
                      </a:r>
                    </a:p>
                    <a:p>
                      <a:pPr marL="838093" lvl="1" indent="-228600">
                        <a:buFont typeface="+mj-lt"/>
                        <a:buAutoNum type="alphaLcPeriod"/>
                      </a:pPr>
                      <a:r>
                        <a:rPr lang="en-US" sz="1600" dirty="0" smtClean="0">
                          <a:effectLst/>
                        </a:rPr>
                        <a:t>Discuss </a:t>
                      </a:r>
                      <a:r>
                        <a:rPr lang="en-US" sz="1600" dirty="0">
                          <a:effectLst/>
                        </a:rPr>
                        <a:t>with your counselor why reading food labels is important. Explain how to identify common allergens such as peanuts, tree nuts, milk, eggs, wheat, soy, and shellfish</a:t>
                      </a:r>
                      <a:r>
                        <a:rPr lang="en-US" sz="1600" dirty="0" smtClean="0">
                          <a:effectLst/>
                        </a:rPr>
                        <a:t>.</a:t>
                      </a:r>
                      <a:endParaRPr lang="en-US" sz="1600" dirty="0">
                        <a:effectLst/>
                      </a:endParaRP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302481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3541804"/>
              </p:ext>
            </p:extLst>
          </p:nvPr>
        </p:nvGraphicFramePr>
        <p:xfrm>
          <a:off x="152400" y="1600200"/>
          <a:ext cx="8686800" cy="4464002"/>
        </p:xfrm>
        <a:graphic>
          <a:graphicData uri="http://schemas.openxmlformats.org/drawingml/2006/table">
            <a:tbl>
              <a:tblPr/>
              <a:tblGrid>
                <a:gridCol w="8686800"/>
              </a:tblGrid>
              <a:tr h="4451936">
                <a:tc>
                  <a:txBody>
                    <a:bodyPr/>
                    <a:lstStyle/>
                    <a:p>
                      <a:pPr lvl="0">
                        <a:buFont typeface="+mj-lt"/>
                        <a:buNone/>
                      </a:pPr>
                      <a:r>
                        <a:rPr lang="en-US" sz="2000" dirty="0" smtClean="0">
                          <a:effectLst/>
                        </a:rPr>
                        <a:t>Do </a:t>
                      </a:r>
                      <a:r>
                        <a:rPr lang="en-US" sz="2000" dirty="0">
                          <a:effectLst/>
                        </a:rPr>
                        <a:t>the following</a:t>
                      </a:r>
                      <a:r>
                        <a:rPr lang="en-US" sz="2000" dirty="0" smtClean="0">
                          <a:effectLst/>
                        </a:rPr>
                        <a:t>:</a:t>
                      </a:r>
                    </a:p>
                    <a:p>
                      <a:pPr marL="952393" lvl="1" indent="-342900">
                        <a:buFont typeface="+mj-lt"/>
                        <a:buAutoNum type="alphaLcPeriod"/>
                      </a:pPr>
                      <a:endParaRPr lang="en-US" sz="1600" dirty="0" smtClean="0">
                        <a:effectLst/>
                      </a:endParaRPr>
                    </a:p>
                    <a:p>
                      <a:pPr marL="682625" lvl="1" indent="-334963">
                        <a:buFont typeface="+mj-lt"/>
                        <a:buAutoNum type="alphaLcPeriod"/>
                      </a:pPr>
                      <a:r>
                        <a:rPr lang="en-US" sz="1600" dirty="0" smtClean="0">
                          <a:effectLst/>
                        </a:rPr>
                        <a:t>Using </a:t>
                      </a:r>
                      <a:r>
                        <a:rPr lang="en-US" sz="1600" dirty="0">
                          <a:effectLst/>
                        </a:rPr>
                        <a:t>the </a:t>
                      </a:r>
                      <a:r>
                        <a:rPr lang="en-US" sz="1600" dirty="0" err="1">
                          <a:effectLst/>
                        </a:rPr>
                        <a:t>MyPlate</a:t>
                      </a:r>
                      <a:r>
                        <a:rPr lang="en-US" sz="1600" dirty="0">
                          <a:effectLst/>
                        </a:rPr>
                        <a:t> food guide or the current USDA nutrition model, give five examples for EACH of the following food groups, the recommended number of daily servings, and the recommended serving size:1. Fruits2. Vegetables3. Grains4. Proteins5. </a:t>
                      </a:r>
                      <a:r>
                        <a:rPr lang="en-US" sz="1600" dirty="0" smtClean="0">
                          <a:effectLst/>
                        </a:rPr>
                        <a:t>Dairy</a:t>
                      </a:r>
                    </a:p>
                    <a:p>
                      <a:pPr marL="682625" lvl="1" indent="-334963">
                        <a:buFont typeface="+mj-lt"/>
                        <a:buAutoNum type="alphaLcPeriod"/>
                      </a:pPr>
                      <a:endParaRPr lang="en-US" sz="1600" dirty="0" smtClean="0">
                        <a:effectLst/>
                      </a:endParaRPr>
                    </a:p>
                    <a:p>
                      <a:pPr marL="682625" lvl="1" indent="-334963">
                        <a:buFont typeface="+mj-lt"/>
                        <a:buAutoNum type="alphaLcPeriod"/>
                      </a:pPr>
                      <a:r>
                        <a:rPr lang="en-US" sz="1600" dirty="0" smtClean="0">
                          <a:effectLst/>
                        </a:rPr>
                        <a:t>Explain </a:t>
                      </a:r>
                      <a:r>
                        <a:rPr lang="en-US" sz="1600" dirty="0">
                          <a:effectLst/>
                        </a:rPr>
                        <a:t>why you should limit your intake of oils and </a:t>
                      </a:r>
                      <a:r>
                        <a:rPr lang="en-US" sz="1600" dirty="0" smtClean="0">
                          <a:effectLst/>
                        </a:rPr>
                        <a:t>sugars. </a:t>
                      </a:r>
                      <a:endParaRPr lang="en-US" sz="1600" dirty="0" smtClean="0">
                        <a:effectLst/>
                      </a:endParaRPr>
                    </a:p>
                    <a:p>
                      <a:pPr marL="682625" lvl="1" indent="-334963">
                        <a:buFont typeface="+mj-lt"/>
                        <a:buAutoNum type="alphaLcPeriod"/>
                      </a:pPr>
                      <a:endParaRPr lang="en-US" sz="1600" dirty="0" smtClean="0">
                        <a:effectLst/>
                      </a:endParaRPr>
                    </a:p>
                    <a:p>
                      <a:pPr marL="682625" lvl="1" indent="-334963">
                        <a:buFont typeface="+mj-lt"/>
                        <a:buAutoNum type="alphaLcPeriod"/>
                      </a:pPr>
                      <a:r>
                        <a:rPr lang="en-US" sz="1600" dirty="0" smtClean="0">
                          <a:effectLst/>
                        </a:rPr>
                        <a:t>Determine </a:t>
                      </a:r>
                      <a:r>
                        <a:rPr lang="en-US" sz="1600" dirty="0">
                          <a:effectLst/>
                        </a:rPr>
                        <a:t>your daily level of activity and your caloric need based on your activity level. Then, based on the </a:t>
                      </a:r>
                      <a:r>
                        <a:rPr lang="en-US" sz="1600" dirty="0" err="1">
                          <a:effectLst/>
                        </a:rPr>
                        <a:t>MyPlate</a:t>
                      </a:r>
                      <a:r>
                        <a:rPr lang="en-US" sz="1600" dirty="0">
                          <a:effectLst/>
                        </a:rPr>
                        <a:t> food guide, discuss with your counselor an appropriate meal plan for yourself for one day</a:t>
                      </a:r>
                      <a:r>
                        <a:rPr lang="en-US" sz="1600" dirty="0" smtClean="0">
                          <a:effectLst/>
                        </a:rPr>
                        <a:t>.</a:t>
                      </a:r>
                    </a:p>
                    <a:p>
                      <a:pPr marL="682625" lvl="1" indent="-334963">
                        <a:buFont typeface="+mj-lt"/>
                        <a:buAutoNum type="alphaLcPeriod"/>
                      </a:pPr>
                      <a:endParaRPr lang="en-US" sz="1600" dirty="0" smtClean="0">
                        <a:effectLst/>
                      </a:endParaRPr>
                    </a:p>
                    <a:p>
                      <a:pPr marL="682625" lvl="1" indent="-334963">
                        <a:buFont typeface="+mj-lt"/>
                        <a:buAutoNum type="alphaLcPeriod"/>
                      </a:pPr>
                      <a:r>
                        <a:rPr lang="en-US" sz="1600" dirty="0" smtClean="0">
                          <a:effectLst/>
                        </a:rPr>
                        <a:t>Discuss </a:t>
                      </a:r>
                      <a:r>
                        <a:rPr lang="en-US" sz="1600" dirty="0">
                          <a:effectLst/>
                        </a:rPr>
                        <a:t>your current eating habits with your counselor and what you can do to eat healthier, based on the </a:t>
                      </a:r>
                      <a:r>
                        <a:rPr lang="en-US" sz="1600" dirty="0" err="1">
                          <a:effectLst/>
                        </a:rPr>
                        <a:t>MyPlate</a:t>
                      </a:r>
                      <a:r>
                        <a:rPr lang="en-US" sz="1600" dirty="0">
                          <a:effectLst/>
                        </a:rPr>
                        <a:t> food guide</a:t>
                      </a:r>
                      <a:r>
                        <a:rPr lang="en-US" sz="1600" dirty="0" smtClean="0">
                          <a:effectLst/>
                        </a:rPr>
                        <a:t>.</a:t>
                      </a:r>
                    </a:p>
                    <a:p>
                      <a:pPr marL="682625" lvl="1" indent="-334963">
                        <a:buFont typeface="+mj-lt"/>
                        <a:buAutoNum type="alphaLcPeriod"/>
                      </a:pPr>
                      <a:endParaRPr lang="en-US" sz="1600" dirty="0" smtClean="0">
                        <a:effectLst/>
                      </a:endParaRPr>
                    </a:p>
                    <a:p>
                      <a:pPr marL="682625" lvl="1" indent="-334963">
                        <a:buFont typeface="+mj-lt"/>
                        <a:buAutoNum type="alphaLcPeriod"/>
                      </a:pPr>
                      <a:r>
                        <a:rPr lang="en-US" sz="1600" dirty="0" smtClean="0">
                          <a:effectLst/>
                        </a:rPr>
                        <a:t>Discuss </a:t>
                      </a:r>
                      <a:r>
                        <a:rPr lang="en-US" sz="1600" dirty="0">
                          <a:effectLst/>
                        </a:rPr>
                        <a:t>the following food label terms: calorie, fat, saturated fat, trans fat, cholesterol, sodium, carbohydrate, dietary fiber, sugar, protein. Explain how to calculate total carbohydrates and nutritional values for two servings, based on the serving size specified on the label</a:t>
                      </a:r>
                      <a:r>
                        <a:rPr lang="en-US" sz="1600" dirty="0" smtClean="0">
                          <a:effectLst/>
                        </a:rPr>
                        <a:t>.</a:t>
                      </a:r>
                      <a:endParaRPr lang="en-US" sz="1600" dirty="0">
                        <a:effectLst/>
                      </a:endParaRP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26697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Likely Hazards</a:t>
            </a:r>
          </a:p>
          <a:p>
            <a:pPr lvl="1">
              <a:buFont typeface="Arial" pitchFamily="34" charset="0"/>
              <a:buChar char="•"/>
            </a:pPr>
            <a:r>
              <a:rPr lang="en-US" sz="2000" dirty="0" smtClean="0"/>
              <a:t>Cuts</a:t>
            </a:r>
          </a:p>
          <a:p>
            <a:pPr lvl="1">
              <a:buFont typeface="Arial" pitchFamily="34" charset="0"/>
              <a:buChar char="•"/>
            </a:pPr>
            <a:r>
              <a:rPr lang="en-US" sz="2000" dirty="0" smtClean="0"/>
              <a:t>Burns &amp; Scalds</a:t>
            </a:r>
          </a:p>
          <a:p>
            <a:pPr lvl="1">
              <a:buFont typeface="Arial" pitchFamily="34" charset="0"/>
              <a:buChar char="•"/>
            </a:pPr>
            <a:r>
              <a:rPr lang="en-US" sz="2000" dirty="0" smtClean="0"/>
              <a:t>Choking</a:t>
            </a:r>
          </a:p>
          <a:p>
            <a:pPr lvl="1">
              <a:buFont typeface="Arial" pitchFamily="34" charset="0"/>
              <a:buChar char="•"/>
            </a:pPr>
            <a:r>
              <a:rPr lang="en-US" sz="2000" dirty="0" smtClean="0"/>
              <a:t>Allergic Reactions</a:t>
            </a:r>
          </a:p>
          <a:p>
            <a:pPr lvl="1">
              <a:buFont typeface="Arial" pitchFamily="34" charset="0"/>
              <a:buChar char="•"/>
            </a:pPr>
            <a:r>
              <a:rPr lang="en-US" sz="2000" dirty="0" smtClean="0"/>
              <a:t>Food Borne Illness</a:t>
            </a:r>
          </a:p>
          <a:p>
            <a:pPr lvl="1">
              <a:buFont typeface="Arial" pitchFamily="34" charset="0"/>
              <a:buChar char="•"/>
            </a:pPr>
            <a:endParaRPr lang="en-US" sz="2000" dirty="0" smtClean="0"/>
          </a:p>
          <a:p>
            <a:pPr>
              <a:buFont typeface="Arial" pitchFamily="34" charset="0"/>
              <a:buChar char="•"/>
            </a:pPr>
            <a:r>
              <a:rPr lang="en-US" sz="2000" dirty="0" smtClean="0"/>
              <a:t>Know first aid for all of them but…</a:t>
            </a:r>
          </a:p>
          <a:p>
            <a:pPr lvl="1">
              <a:buNone/>
            </a:pPr>
            <a:endParaRPr lang="en-US" dirty="0"/>
          </a:p>
        </p:txBody>
      </p:sp>
    </p:spTree>
    <p:extLst>
      <p:ext uri="{BB962C8B-B14F-4D97-AF65-F5344CB8AC3E}">
        <p14:creationId xmlns:p14="http://schemas.microsoft.com/office/powerpoint/2010/main" val="356638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The first step in first aid is prevention</a:t>
            </a:r>
          </a:p>
          <a:p>
            <a:pPr>
              <a:buFont typeface="Arial" pitchFamily="34" charset="0"/>
              <a:buChar char="•"/>
            </a:pPr>
            <a:r>
              <a:rPr lang="en-US" sz="2000" dirty="0" smtClean="0"/>
              <a:t>If you are the grub master how might you prevent the following?</a:t>
            </a:r>
          </a:p>
          <a:p>
            <a:pPr lvl="1">
              <a:buFont typeface="Arial" pitchFamily="34" charset="0"/>
              <a:buChar char="•"/>
            </a:pPr>
            <a:r>
              <a:rPr lang="en-US" sz="2000" dirty="0" smtClean="0"/>
              <a:t>Choking</a:t>
            </a:r>
          </a:p>
          <a:p>
            <a:pPr lvl="1">
              <a:buFont typeface="Arial" pitchFamily="34" charset="0"/>
              <a:buChar char="•"/>
            </a:pPr>
            <a:r>
              <a:rPr lang="en-US" sz="2000" dirty="0" smtClean="0"/>
              <a:t>Burns &amp; Scalds</a:t>
            </a:r>
          </a:p>
          <a:p>
            <a:pPr lvl="1">
              <a:buFont typeface="Arial" pitchFamily="34" charset="0"/>
              <a:buChar char="•"/>
            </a:pPr>
            <a:r>
              <a:rPr lang="en-US" sz="2000" dirty="0" smtClean="0"/>
              <a:t>Cuts</a:t>
            </a:r>
          </a:p>
          <a:p>
            <a:pPr lvl="1">
              <a:buFont typeface="Arial" pitchFamily="34" charset="0"/>
              <a:buChar char="•"/>
            </a:pPr>
            <a:r>
              <a:rPr lang="en-US" sz="2000" dirty="0" smtClean="0"/>
              <a:t>Allergic Reactions</a:t>
            </a:r>
          </a:p>
          <a:p>
            <a:pPr lvl="1">
              <a:buFont typeface="Arial" pitchFamily="34" charset="0"/>
              <a:buChar char="•"/>
            </a:pPr>
            <a:r>
              <a:rPr lang="en-US" sz="2000" dirty="0" smtClean="0"/>
              <a:t>Food borne illness</a:t>
            </a:r>
          </a:p>
        </p:txBody>
      </p:sp>
    </p:spTree>
    <p:extLst>
      <p:ext uri="{BB962C8B-B14F-4D97-AF65-F5344CB8AC3E}">
        <p14:creationId xmlns:p14="http://schemas.microsoft.com/office/powerpoint/2010/main" val="17079697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Stove Safety</a:t>
            </a:r>
          </a:p>
          <a:p>
            <a:pPr lvl="1">
              <a:buFont typeface="Arial" pitchFamily="34" charset="0"/>
              <a:buChar char="•"/>
            </a:pPr>
            <a:r>
              <a:rPr lang="en-US" sz="2000" dirty="0" smtClean="0"/>
              <a:t>Never use or light near, or in, a tent or enclosed area</a:t>
            </a:r>
          </a:p>
          <a:p>
            <a:pPr lvl="1">
              <a:buFont typeface="Arial" pitchFamily="34" charset="0"/>
              <a:buChar char="•"/>
            </a:pPr>
            <a:r>
              <a:rPr lang="en-US" sz="2000" dirty="0" smtClean="0"/>
              <a:t>Maintain stoves to mfg specifications.</a:t>
            </a:r>
          </a:p>
          <a:p>
            <a:pPr lvl="1">
              <a:buFont typeface="Arial" pitchFamily="34" charset="0"/>
              <a:buChar char="•"/>
            </a:pPr>
            <a:r>
              <a:rPr lang="en-US" sz="2000" dirty="0" smtClean="0"/>
              <a:t>Store fuel only in approved containers</a:t>
            </a:r>
          </a:p>
          <a:p>
            <a:pPr lvl="1">
              <a:buFont typeface="Arial" pitchFamily="34" charset="0"/>
              <a:buChar char="•"/>
            </a:pPr>
            <a:r>
              <a:rPr lang="en-US" sz="2000" dirty="0" smtClean="0"/>
              <a:t>Allow hot stoves to cool before storing, etc.</a:t>
            </a:r>
          </a:p>
          <a:p>
            <a:pPr lvl="1">
              <a:buFont typeface="Arial" pitchFamily="34" charset="0"/>
              <a:buChar char="•"/>
            </a:pPr>
            <a:r>
              <a:rPr lang="en-US" sz="2000" dirty="0" smtClean="0"/>
              <a:t>Never leave a lighted stove unattended</a:t>
            </a:r>
          </a:p>
          <a:p>
            <a:pPr lvl="1">
              <a:buFont typeface="Arial" pitchFamily="34" charset="0"/>
              <a:buChar char="•"/>
            </a:pPr>
            <a:r>
              <a:rPr lang="en-US" sz="2000" dirty="0" smtClean="0"/>
              <a:t>Do not overload with large or overly full pot</a:t>
            </a:r>
          </a:p>
          <a:p>
            <a:pPr lvl="1">
              <a:buFont typeface="Arial" pitchFamily="34" charset="0"/>
              <a:buChar char="•"/>
            </a:pPr>
            <a:r>
              <a:rPr lang="en-US" sz="2000" dirty="0" smtClean="0"/>
              <a:t>Use pot grabbers to pick up hot items</a:t>
            </a:r>
          </a:p>
        </p:txBody>
      </p:sp>
    </p:spTree>
    <p:extLst>
      <p:ext uri="{BB962C8B-B14F-4D97-AF65-F5344CB8AC3E}">
        <p14:creationId xmlns:p14="http://schemas.microsoft.com/office/powerpoint/2010/main" val="192537155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Common food allergens: </a:t>
            </a:r>
          </a:p>
          <a:p>
            <a:pPr lvl="1">
              <a:buFont typeface="Arial" pitchFamily="34" charset="0"/>
              <a:buChar char="•"/>
            </a:pPr>
            <a:r>
              <a:rPr lang="en-US" sz="2000" dirty="0" smtClean="0"/>
              <a:t>Peanuts – often life threatening</a:t>
            </a:r>
          </a:p>
          <a:p>
            <a:pPr lvl="1">
              <a:buFont typeface="Arial" pitchFamily="34" charset="0"/>
              <a:buChar char="•"/>
            </a:pPr>
            <a:r>
              <a:rPr lang="en-US" sz="2000" dirty="0" smtClean="0"/>
              <a:t>Tree Nuts</a:t>
            </a:r>
          </a:p>
          <a:p>
            <a:pPr lvl="1">
              <a:buFont typeface="Arial" pitchFamily="34" charset="0"/>
              <a:buChar char="•"/>
            </a:pPr>
            <a:r>
              <a:rPr lang="en-US" sz="2000" dirty="0" smtClean="0"/>
              <a:t>Eggs</a:t>
            </a:r>
          </a:p>
          <a:p>
            <a:pPr lvl="1">
              <a:buFont typeface="Arial" pitchFamily="34" charset="0"/>
              <a:buChar char="•"/>
            </a:pPr>
            <a:r>
              <a:rPr lang="en-US" sz="2000" dirty="0" smtClean="0"/>
              <a:t>Shellfish</a:t>
            </a:r>
          </a:p>
          <a:p>
            <a:pPr lvl="1">
              <a:buFont typeface="Arial" pitchFamily="34" charset="0"/>
              <a:buChar char="•"/>
            </a:pPr>
            <a:r>
              <a:rPr lang="en-US" sz="2000" dirty="0" smtClean="0"/>
              <a:t>Milk</a:t>
            </a:r>
          </a:p>
          <a:p>
            <a:pPr lvl="1">
              <a:buFont typeface="Arial" pitchFamily="34" charset="0"/>
              <a:buChar char="•"/>
            </a:pPr>
            <a:r>
              <a:rPr lang="en-US" sz="2000" dirty="0" smtClean="0"/>
              <a:t>Wheat</a:t>
            </a:r>
          </a:p>
          <a:p>
            <a:pPr lvl="1">
              <a:buFont typeface="Arial" pitchFamily="34" charset="0"/>
              <a:buChar char="•"/>
            </a:pPr>
            <a:r>
              <a:rPr lang="en-US" sz="2000" dirty="0" smtClean="0"/>
              <a:t>Soy</a:t>
            </a:r>
          </a:p>
          <a:p>
            <a:pPr lvl="1">
              <a:buFont typeface="Arial" pitchFamily="34" charset="0"/>
              <a:buChar char="•"/>
            </a:pPr>
            <a:endParaRPr lang="en-US" dirty="0" smtClean="0"/>
          </a:p>
          <a:p>
            <a:pPr lvl="1">
              <a:buFont typeface="Arial" pitchFamily="34" charset="0"/>
              <a:buChar char="•"/>
            </a:pPr>
            <a:endParaRPr lang="en-US" dirty="0"/>
          </a:p>
        </p:txBody>
      </p:sp>
    </p:spTree>
    <p:extLst>
      <p:ext uri="{BB962C8B-B14F-4D97-AF65-F5344CB8AC3E}">
        <p14:creationId xmlns:p14="http://schemas.microsoft.com/office/powerpoint/2010/main" val="327799732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Food Borne Illness</a:t>
            </a:r>
          </a:p>
          <a:p>
            <a:pPr lvl="1">
              <a:buFont typeface="Arial" pitchFamily="34" charset="0"/>
              <a:buChar char="•"/>
            </a:pPr>
            <a:r>
              <a:rPr lang="en-US" sz="2000" dirty="0" smtClean="0"/>
              <a:t>Almost always preventable</a:t>
            </a:r>
          </a:p>
          <a:p>
            <a:pPr lvl="1">
              <a:buFont typeface="Arial" pitchFamily="34" charset="0"/>
              <a:buChar char="•"/>
            </a:pPr>
            <a:r>
              <a:rPr lang="en-US" sz="2000" dirty="0" smtClean="0"/>
              <a:t>Most often caused by improper storage, handling or cooking of food products, Inadequate </a:t>
            </a:r>
            <a:r>
              <a:rPr lang="en-US" sz="2000" b="1" dirty="0" smtClean="0"/>
              <a:t>HAND WASHING</a:t>
            </a:r>
            <a:r>
              <a:rPr lang="en-US" sz="2000" dirty="0" smtClean="0"/>
              <a:t>, or cleaning of utensils or surfaces</a:t>
            </a:r>
          </a:p>
          <a:p>
            <a:pPr lvl="1">
              <a:buFont typeface="Arial" pitchFamily="34" charset="0"/>
              <a:buChar char="•"/>
            </a:pPr>
            <a:r>
              <a:rPr lang="en-US" sz="2000" dirty="0" smtClean="0"/>
              <a:t>Most commonly associated with meat, seafood, eggs, dairy products, and produce</a:t>
            </a:r>
          </a:p>
          <a:p>
            <a:pPr>
              <a:buFont typeface="Arial" pitchFamily="34" charset="0"/>
              <a:buChar char="•"/>
            </a:pPr>
            <a:endParaRPr lang="en-US" dirty="0"/>
          </a:p>
        </p:txBody>
      </p:sp>
    </p:spTree>
    <p:extLst>
      <p:ext uri="{BB962C8B-B14F-4D97-AF65-F5344CB8AC3E}">
        <p14:creationId xmlns:p14="http://schemas.microsoft.com/office/powerpoint/2010/main" val="200362885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Raw Meat &amp; Dairy must be kept cold </a:t>
            </a:r>
          </a:p>
          <a:p>
            <a:pPr lvl="1">
              <a:buFont typeface="Arial" pitchFamily="34" charset="0"/>
              <a:buChar char="•"/>
            </a:pPr>
            <a:r>
              <a:rPr lang="en-US" sz="2000" dirty="0" smtClean="0"/>
              <a:t>Less than 40 degrees Fahrenheit</a:t>
            </a:r>
          </a:p>
          <a:p>
            <a:pPr>
              <a:buFont typeface="Arial" pitchFamily="34" charset="0"/>
              <a:buChar char="•"/>
            </a:pPr>
            <a:r>
              <a:rPr lang="en-US" sz="2000" dirty="0" smtClean="0"/>
              <a:t>Meat should be cooked soon after removing from refrigeration</a:t>
            </a:r>
          </a:p>
          <a:p>
            <a:pPr>
              <a:buFont typeface="Arial" pitchFamily="34" charset="0"/>
              <a:buChar char="•"/>
            </a:pPr>
            <a:r>
              <a:rPr lang="en-US" sz="2000" dirty="0" smtClean="0"/>
              <a:t>Cooked food should be kept hot</a:t>
            </a:r>
          </a:p>
          <a:p>
            <a:pPr lvl="1">
              <a:buFont typeface="Arial" pitchFamily="34" charset="0"/>
              <a:buChar char="•"/>
            </a:pPr>
            <a:r>
              <a:rPr lang="en-US" sz="2000" dirty="0" smtClean="0"/>
              <a:t>above 140 degrees Fahrenheit</a:t>
            </a:r>
          </a:p>
          <a:p>
            <a:pPr>
              <a:buFont typeface="Arial" pitchFamily="34" charset="0"/>
              <a:buChar char="•"/>
            </a:pPr>
            <a:endParaRPr lang="en-US" sz="2000" dirty="0" smtClean="0"/>
          </a:p>
          <a:p>
            <a:pPr>
              <a:buFont typeface="Arial" pitchFamily="34" charset="0"/>
              <a:buChar char="•"/>
            </a:pPr>
            <a:r>
              <a:rPr lang="en-US" sz="2000" dirty="0" smtClean="0"/>
              <a:t>Keep COLD foods COLD, and HOT foods HOT</a:t>
            </a:r>
          </a:p>
          <a:p>
            <a:pPr>
              <a:buFont typeface="Arial" pitchFamily="34" charset="0"/>
              <a:buChar char="•"/>
            </a:pPr>
            <a:r>
              <a:rPr lang="en-US" sz="2000" dirty="0" smtClean="0"/>
              <a:t>USE A FOOD THERMOMETER IF IN DOUBT</a:t>
            </a:r>
          </a:p>
        </p:txBody>
      </p:sp>
    </p:spTree>
    <p:extLst>
      <p:ext uri="{BB962C8B-B14F-4D97-AF65-F5344CB8AC3E}">
        <p14:creationId xmlns:p14="http://schemas.microsoft.com/office/powerpoint/2010/main" val="54341944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Check seals on food in jars, containers or bags</a:t>
            </a:r>
          </a:p>
          <a:p>
            <a:pPr>
              <a:buFont typeface="Arial" pitchFamily="34" charset="0"/>
              <a:buChar char="•"/>
            </a:pPr>
            <a:r>
              <a:rPr lang="en-US" sz="2000" dirty="0" smtClean="0"/>
              <a:t>Freeze raw meat if it will not be used within 2 days.</a:t>
            </a:r>
          </a:p>
          <a:p>
            <a:pPr>
              <a:buFont typeface="Arial" pitchFamily="34" charset="0"/>
              <a:buChar char="•"/>
            </a:pPr>
            <a:r>
              <a:rPr lang="en-US" sz="2000" dirty="0" smtClean="0"/>
              <a:t>Discard leftovers if not eaten within three days</a:t>
            </a:r>
          </a:p>
          <a:p>
            <a:pPr>
              <a:buFont typeface="Arial" pitchFamily="34" charset="0"/>
              <a:buChar char="•"/>
            </a:pPr>
            <a:r>
              <a:rPr lang="en-US" sz="2000" dirty="0" smtClean="0"/>
              <a:t>Keep raw meat separate from other foods</a:t>
            </a:r>
          </a:p>
          <a:p>
            <a:pPr>
              <a:buFont typeface="Arial" pitchFamily="34" charset="0"/>
              <a:buChar char="•"/>
            </a:pPr>
            <a:endParaRPr lang="en-US" sz="2000" dirty="0" smtClean="0"/>
          </a:p>
          <a:p>
            <a:pPr>
              <a:buFont typeface="Arial" pitchFamily="34" charset="0"/>
              <a:buChar char="•"/>
            </a:pPr>
            <a:r>
              <a:rPr lang="en-US" sz="2000" b="1" dirty="0" smtClean="0"/>
              <a:t>WASH HANDS </a:t>
            </a:r>
            <a:r>
              <a:rPr lang="en-US" sz="2000" dirty="0" smtClean="0"/>
              <a:t>frequently while cooking</a:t>
            </a:r>
          </a:p>
        </p:txBody>
      </p:sp>
    </p:spTree>
    <p:extLst>
      <p:ext uri="{BB962C8B-B14F-4D97-AF65-F5344CB8AC3E}">
        <p14:creationId xmlns:p14="http://schemas.microsoft.com/office/powerpoint/2010/main" val="123643140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b="1" dirty="0"/>
          </a:p>
        </p:txBody>
      </p:sp>
      <p:sp>
        <p:nvSpPr>
          <p:cNvPr id="3" name="Content Placeholder 2"/>
          <p:cNvSpPr>
            <a:spLocks noGrp="1"/>
          </p:cNvSpPr>
          <p:nvPr>
            <p:ph idx="1"/>
          </p:nvPr>
        </p:nvSpPr>
        <p:spPr/>
        <p:txBody>
          <a:bodyPr/>
          <a:lstStyle/>
          <a:p>
            <a:r>
              <a:rPr lang="en-US" dirty="0" smtClean="0"/>
              <a:t>Parasitic diseases</a:t>
            </a:r>
          </a:p>
          <a:p>
            <a:pPr lvl="1"/>
            <a:r>
              <a:rPr lang="en-US" sz="2000" dirty="0" smtClean="0"/>
              <a:t>Worms and little critters</a:t>
            </a:r>
          </a:p>
          <a:p>
            <a:pPr lvl="1"/>
            <a:r>
              <a:rPr lang="en-US" sz="2000" dirty="0" smtClean="0">
                <a:hlinkClick r:id="rId3"/>
              </a:rPr>
              <a:t>http://www.cdc.gov/parasites/az/index.html</a:t>
            </a:r>
            <a:endParaRPr lang="en-US" sz="2000" dirty="0" smtClean="0"/>
          </a:p>
          <a:p>
            <a:r>
              <a:rPr lang="en-US" dirty="0" smtClean="0"/>
              <a:t>Bacterial diseases</a:t>
            </a:r>
          </a:p>
          <a:p>
            <a:pPr lvl="1"/>
            <a:r>
              <a:rPr lang="en-US" sz="2000" dirty="0" smtClean="0"/>
              <a:t>Microscopic single celled organisms</a:t>
            </a:r>
          </a:p>
          <a:p>
            <a:r>
              <a:rPr lang="en-US" dirty="0" smtClean="0"/>
              <a:t>Viral diseases</a:t>
            </a:r>
          </a:p>
          <a:p>
            <a:pPr lvl="1"/>
            <a:r>
              <a:rPr lang="en-US" sz="2000" dirty="0" err="1" smtClean="0"/>
              <a:t>Subcellular</a:t>
            </a:r>
            <a:r>
              <a:rPr lang="en-US" sz="2000" dirty="0" smtClean="0"/>
              <a:t>, or </a:t>
            </a:r>
            <a:r>
              <a:rPr lang="en-US" sz="2000" dirty="0" err="1" smtClean="0"/>
              <a:t>prion</a:t>
            </a:r>
            <a:r>
              <a:rPr lang="en-US" sz="2000" dirty="0" smtClean="0"/>
              <a:t> particle</a:t>
            </a:r>
          </a:p>
          <a:p>
            <a:pPr lvl="1"/>
            <a:r>
              <a:rPr lang="en-US" sz="2000" dirty="0" smtClean="0"/>
              <a:t>Uses host organism’s cells to live</a:t>
            </a:r>
          </a:p>
          <a:p>
            <a:pPr>
              <a:buNone/>
            </a:pPr>
            <a:endParaRPr lang="en-US" dirty="0"/>
          </a:p>
        </p:txBody>
      </p:sp>
    </p:spTree>
    <p:extLst>
      <p:ext uri="{BB962C8B-B14F-4D97-AF65-F5344CB8AC3E}">
        <p14:creationId xmlns:p14="http://schemas.microsoft.com/office/powerpoint/2010/main" val="15621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Campylobacter </a:t>
            </a:r>
            <a:r>
              <a:rPr lang="en-US" sz="2000" b="1" dirty="0" err="1" smtClean="0"/>
              <a:t>jejuni</a:t>
            </a:r>
            <a:r>
              <a:rPr lang="en-US" sz="2000" b="1" dirty="0" smtClean="0"/>
              <a:t>   (C. </a:t>
            </a:r>
            <a:r>
              <a:rPr lang="en-US" sz="2000" b="1" dirty="0" err="1" smtClean="0"/>
              <a:t>jejuni</a:t>
            </a:r>
            <a:r>
              <a:rPr lang="en-US" sz="2000" b="1" dirty="0" smtClean="0"/>
              <a:t>)	</a:t>
            </a:r>
          </a:p>
          <a:p>
            <a:pPr lvl="1">
              <a:buFont typeface="Arial" pitchFamily="34" charset="0"/>
              <a:buChar char="•"/>
            </a:pPr>
            <a:r>
              <a:rPr lang="en-US" sz="2000" dirty="0" smtClean="0"/>
              <a:t>Contaminated water, raw or unpasteurized milk and raw or undercooked meats, poultry, or seafood.</a:t>
            </a:r>
          </a:p>
          <a:p>
            <a:pPr lvl="1">
              <a:buFont typeface="Arial" pitchFamily="34" charset="0"/>
              <a:buChar char="•"/>
            </a:pPr>
            <a:r>
              <a:rPr lang="en-US" sz="2000" b="1" dirty="0" smtClean="0"/>
              <a:t>Symptoms</a:t>
            </a:r>
          </a:p>
          <a:p>
            <a:pPr lvl="2">
              <a:buFont typeface="Arial" pitchFamily="34" charset="0"/>
              <a:buChar char="•"/>
            </a:pPr>
            <a:r>
              <a:rPr lang="en-US" sz="2000" dirty="0" smtClean="0"/>
              <a:t>Diarrhea, abdominal pain, nausea, headache and fever.  Symptoms may appear 2-5 days after exposure and last 5-7 days.</a:t>
            </a:r>
          </a:p>
          <a:p>
            <a:pPr lvl="1">
              <a:buFont typeface="Arial" pitchFamily="34" charset="0"/>
              <a:buChar char="•"/>
            </a:pPr>
            <a:r>
              <a:rPr lang="en-US" sz="2000" b="1" dirty="0" smtClean="0"/>
              <a:t>Prevention</a:t>
            </a:r>
            <a:endParaRPr lang="en-US" sz="2400" b="1" dirty="0" smtClean="0"/>
          </a:p>
          <a:p>
            <a:pPr lvl="2">
              <a:buFont typeface="Arial" pitchFamily="34" charset="0"/>
              <a:buChar char="•"/>
            </a:pPr>
            <a:r>
              <a:rPr lang="en-US" sz="2000" dirty="0" smtClean="0"/>
              <a:t>Properly cook chicken, meat and seafood to a safe internal temperature.</a:t>
            </a:r>
          </a:p>
          <a:p>
            <a:pPr lvl="2">
              <a:buFont typeface="Arial" pitchFamily="34" charset="0"/>
              <a:buChar char="•"/>
            </a:pPr>
            <a:r>
              <a:rPr lang="en-US" sz="2000" dirty="0" smtClean="0"/>
              <a:t>Consume only pasteurized milk and juice and water that comes from trusted sources.</a:t>
            </a:r>
          </a:p>
          <a:p>
            <a:pPr lvl="2">
              <a:buFont typeface="Arial" pitchFamily="34" charset="0"/>
              <a:buChar char="•"/>
            </a:pPr>
            <a:r>
              <a:rPr lang="en-US" sz="2000" b="1" dirty="0" smtClean="0"/>
              <a:t>WASH HANDS </a:t>
            </a:r>
            <a:r>
              <a:rPr lang="en-US" sz="2000" dirty="0" smtClean="0"/>
              <a:t>with soap and warm water, and scrub under fingernails after using the bathroom</a:t>
            </a:r>
          </a:p>
        </p:txBody>
      </p:sp>
    </p:spTree>
    <p:extLst>
      <p:ext uri="{BB962C8B-B14F-4D97-AF65-F5344CB8AC3E}">
        <p14:creationId xmlns:p14="http://schemas.microsoft.com/office/powerpoint/2010/main" val="2955736151"/>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Botulism</a:t>
            </a:r>
          </a:p>
          <a:p>
            <a:pPr lvl="1">
              <a:buFont typeface="Arial" pitchFamily="34" charset="0"/>
              <a:buChar char="•"/>
            </a:pPr>
            <a:r>
              <a:rPr lang="en-US" sz="2000" dirty="0" smtClean="0"/>
              <a:t>A deadly disease caused by failure to maintain food at proper temperatures, in properly sealed containers</a:t>
            </a:r>
          </a:p>
          <a:p>
            <a:pPr lvl="1">
              <a:buFont typeface="Arial" pitchFamily="34" charset="0"/>
              <a:buChar char="•"/>
            </a:pPr>
            <a:r>
              <a:rPr lang="en-US" sz="2000" b="1" dirty="0" smtClean="0"/>
              <a:t>Symptoms</a:t>
            </a:r>
          </a:p>
          <a:p>
            <a:pPr lvl="2">
              <a:buFont typeface="Arial" pitchFamily="34" charset="0"/>
              <a:buChar char="•"/>
            </a:pPr>
            <a:r>
              <a:rPr lang="en-US" sz="2000" dirty="0" smtClean="0"/>
              <a:t>dry mouth, double vision, nausea, vomiting, diarrhea, abdominal cramps, sore throat, dizziness, constipation, muscle weakness, muscle paralysis, difficulty swallowing and breathing</a:t>
            </a:r>
          </a:p>
          <a:p>
            <a:pPr lvl="1">
              <a:buFont typeface="Arial" pitchFamily="34" charset="0"/>
              <a:buChar char="•"/>
            </a:pPr>
            <a:r>
              <a:rPr lang="en-US" sz="2000" b="1" dirty="0" smtClean="0"/>
              <a:t>Prevention</a:t>
            </a:r>
          </a:p>
          <a:p>
            <a:pPr lvl="2">
              <a:buFont typeface="Arial" pitchFamily="34" charset="0"/>
              <a:buChar char="•"/>
            </a:pPr>
            <a:r>
              <a:rPr lang="en-US" sz="2000" dirty="0" smtClean="0"/>
              <a:t>never use food from bulging containers/cans, strange odor or appearance, refrigerate leftovers quickly, and reheat all refrigerated leftover foods to proper temperature</a:t>
            </a:r>
            <a:endParaRPr lang="en-US" sz="2000" dirty="0"/>
          </a:p>
        </p:txBody>
      </p:sp>
    </p:spTree>
    <p:extLst>
      <p:ext uri="{BB962C8B-B14F-4D97-AF65-F5344CB8AC3E}">
        <p14:creationId xmlns:p14="http://schemas.microsoft.com/office/powerpoint/2010/main" val="426813928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b="1" dirty="0"/>
          </a:p>
        </p:txBody>
      </p:sp>
      <p:pic>
        <p:nvPicPr>
          <p:cNvPr id="29698" name="Picture 2" descr="http://www.riversideonline.com/source/images/slideshow/mcdc22_plate_method.jpg"/>
          <p:cNvPicPr>
            <a:picLocks noChangeAspect="1" noChangeArrowheads="1"/>
          </p:cNvPicPr>
          <p:nvPr/>
        </p:nvPicPr>
        <p:blipFill>
          <a:blip r:embed="rId3" cstate="print"/>
          <a:srcRect/>
          <a:stretch>
            <a:fillRect/>
          </a:stretch>
        </p:blipFill>
        <p:spPr bwMode="auto">
          <a:xfrm>
            <a:off x="2438400" y="1366361"/>
            <a:ext cx="4419600" cy="4267676"/>
          </a:xfrm>
          <a:prstGeom prst="rect">
            <a:avLst/>
          </a:prstGeom>
          <a:no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Cryptosporidium	</a:t>
            </a:r>
          </a:p>
          <a:p>
            <a:pPr lvl="1">
              <a:buFont typeface="Arial" pitchFamily="34" charset="0"/>
              <a:buChar char="•"/>
            </a:pPr>
            <a:r>
              <a:rPr lang="en-US" sz="2000" dirty="0" smtClean="0"/>
              <a:t>Drinking water, recreational water (lakes</a:t>
            </a:r>
            <a:r>
              <a:rPr lang="en-US" sz="2000" dirty="0"/>
              <a:t>, public pools and hot tubs) and </a:t>
            </a:r>
            <a:r>
              <a:rPr lang="en-US" sz="2000" dirty="0" smtClean="0"/>
              <a:t>contaminated foods.</a:t>
            </a:r>
          </a:p>
          <a:p>
            <a:pPr lvl="1">
              <a:buFont typeface="Arial" pitchFamily="34" charset="0"/>
              <a:buChar char="•"/>
            </a:pPr>
            <a:r>
              <a:rPr lang="en-US" sz="2000" b="1" dirty="0" smtClean="0"/>
              <a:t>Symptoms</a:t>
            </a:r>
          </a:p>
          <a:p>
            <a:pPr lvl="2">
              <a:buFont typeface="Arial" pitchFamily="34" charset="0"/>
              <a:buChar char="•"/>
            </a:pPr>
            <a:r>
              <a:rPr lang="en-US" sz="2000" dirty="0" smtClean="0"/>
              <a:t>Dehydration, diarrhea, abdominal pain, nausea, vomiting, fever and weight loss.  Symptoms may appear 2-10 days after exposure and last 7-14 days.</a:t>
            </a:r>
          </a:p>
          <a:p>
            <a:pPr lvl="1">
              <a:buFont typeface="Arial" pitchFamily="34" charset="0"/>
              <a:buChar char="•"/>
            </a:pPr>
            <a:r>
              <a:rPr lang="en-US" sz="2000" b="1" dirty="0" smtClean="0"/>
              <a:t>Prevention</a:t>
            </a:r>
            <a:endParaRPr lang="en-US" sz="2400" b="1" dirty="0" smtClean="0"/>
          </a:p>
          <a:p>
            <a:pPr lvl="2">
              <a:buFont typeface="Arial" pitchFamily="34" charset="0"/>
              <a:buChar char="•"/>
            </a:pPr>
            <a:r>
              <a:rPr lang="en-US" sz="2000" b="1" dirty="0" smtClean="0"/>
              <a:t>WASH HANDS </a:t>
            </a:r>
            <a:r>
              <a:rPr lang="en-US" sz="2000" dirty="0" smtClean="0"/>
              <a:t>with soap and warm water, and scrub under fingernails before and after handling raw food.</a:t>
            </a:r>
          </a:p>
          <a:p>
            <a:pPr lvl="2">
              <a:buFont typeface="Arial" pitchFamily="34" charset="0"/>
              <a:buChar char="•"/>
            </a:pPr>
            <a:r>
              <a:rPr lang="en-US" dirty="0" smtClean="0"/>
              <a:t>Wash all fruits and vegetables.</a:t>
            </a:r>
          </a:p>
          <a:p>
            <a:pPr lvl="2">
              <a:buFont typeface="Arial" pitchFamily="34" charset="0"/>
              <a:buChar char="•"/>
            </a:pPr>
            <a:r>
              <a:rPr lang="en-US" sz="2000" dirty="0" smtClean="0"/>
              <a:t>Avoid water that may be contaminated and do not drink from swimming pools or untreated water from shallow wells, rivers, lakes, etc.</a:t>
            </a:r>
          </a:p>
        </p:txBody>
      </p:sp>
    </p:spTree>
    <p:extLst>
      <p:ext uri="{BB962C8B-B14F-4D97-AF65-F5344CB8AC3E}">
        <p14:creationId xmlns:p14="http://schemas.microsoft.com/office/powerpoint/2010/main" val="375020549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Escherichia Coli Enteritis (E. Coli)</a:t>
            </a:r>
          </a:p>
          <a:p>
            <a:pPr lvl="1">
              <a:buFont typeface="Arial" pitchFamily="34" charset="0"/>
              <a:buChar char="•"/>
            </a:pPr>
            <a:r>
              <a:rPr lang="en-US" sz="2000" dirty="0" smtClean="0"/>
              <a:t>Bacteria present in human poop, can be transmitted from one person to another, can be a deadly illness for elderly adults and young children.</a:t>
            </a:r>
          </a:p>
          <a:p>
            <a:pPr lvl="1">
              <a:buFont typeface="Arial" pitchFamily="34" charset="0"/>
              <a:buChar char="•"/>
            </a:pPr>
            <a:r>
              <a:rPr lang="en-US" sz="2000" b="1" dirty="0" smtClean="0"/>
              <a:t>Symptoms</a:t>
            </a:r>
          </a:p>
          <a:p>
            <a:pPr lvl="2">
              <a:buFont typeface="Arial" pitchFamily="34" charset="0"/>
              <a:buChar char="•"/>
            </a:pPr>
            <a:r>
              <a:rPr lang="en-US" sz="2000" dirty="0" smtClean="0"/>
              <a:t>nausea, vomiting, diarrhea, fever, and abdominal cramps.</a:t>
            </a:r>
          </a:p>
          <a:p>
            <a:pPr lvl="1">
              <a:buFont typeface="Arial" pitchFamily="34" charset="0"/>
              <a:buChar char="•"/>
            </a:pPr>
            <a:r>
              <a:rPr lang="en-US" sz="2000" b="1" dirty="0" smtClean="0"/>
              <a:t>Prevention</a:t>
            </a:r>
          </a:p>
          <a:p>
            <a:pPr lvl="2">
              <a:buFont typeface="Arial" pitchFamily="34" charset="0"/>
              <a:buChar char="•"/>
            </a:pPr>
            <a:r>
              <a:rPr lang="en-US" sz="2000" b="1" dirty="0" smtClean="0"/>
              <a:t>WASH HANDS </a:t>
            </a:r>
            <a:r>
              <a:rPr lang="en-US" sz="2000" dirty="0" smtClean="0"/>
              <a:t>after using restroom or after handling raw produce</a:t>
            </a:r>
          </a:p>
          <a:p>
            <a:pPr lvl="2">
              <a:buFont typeface="Arial" pitchFamily="34" charset="0"/>
              <a:buChar char="•"/>
            </a:pPr>
            <a:r>
              <a:rPr lang="en-US" sz="2000" dirty="0" smtClean="0"/>
              <a:t>Refrigerate foods below 44 degrees</a:t>
            </a:r>
          </a:p>
          <a:p>
            <a:pPr lvl="2">
              <a:buFont typeface="Arial" pitchFamily="34" charset="0"/>
              <a:buChar char="•"/>
            </a:pPr>
            <a:r>
              <a:rPr lang="en-US" sz="2000" dirty="0" smtClean="0"/>
              <a:t>Wash all fresh produce</a:t>
            </a:r>
            <a:endParaRPr lang="en-US" sz="2000" dirty="0"/>
          </a:p>
        </p:txBody>
      </p:sp>
    </p:spTree>
    <p:extLst>
      <p:ext uri="{BB962C8B-B14F-4D97-AF65-F5344CB8AC3E}">
        <p14:creationId xmlns:p14="http://schemas.microsoft.com/office/powerpoint/2010/main" val="3851554256"/>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Hepatitis	</a:t>
            </a:r>
          </a:p>
          <a:p>
            <a:pPr lvl="1">
              <a:buFont typeface="Arial" pitchFamily="34" charset="0"/>
              <a:buChar char="•"/>
            </a:pPr>
            <a:r>
              <a:rPr lang="en-US" sz="2000" dirty="0" smtClean="0"/>
              <a:t>Hepatitis A virus can be present in human poop</a:t>
            </a:r>
          </a:p>
          <a:p>
            <a:pPr lvl="1">
              <a:buFont typeface="Arial" pitchFamily="34" charset="0"/>
              <a:buChar char="•"/>
            </a:pPr>
            <a:r>
              <a:rPr lang="en-US" sz="2000" b="1" dirty="0" smtClean="0"/>
              <a:t>Symptoms</a:t>
            </a:r>
          </a:p>
          <a:p>
            <a:pPr lvl="2">
              <a:buFont typeface="Arial" pitchFamily="34" charset="0"/>
              <a:buChar char="•"/>
            </a:pPr>
            <a:r>
              <a:rPr lang="en-US" sz="2000" dirty="0" smtClean="0"/>
              <a:t>Fever, Fatigue, Loss of appetite, Nausea, Vomiting, Abdominal pain, Grey-colored stools, Dark urine, Joint pain, Jaundice</a:t>
            </a:r>
          </a:p>
          <a:p>
            <a:pPr lvl="1">
              <a:buFont typeface="Arial" pitchFamily="34" charset="0"/>
              <a:buChar char="•"/>
            </a:pPr>
            <a:r>
              <a:rPr lang="en-US" sz="2000" b="1" dirty="0" smtClean="0"/>
              <a:t>Prevention</a:t>
            </a:r>
          </a:p>
          <a:p>
            <a:pPr lvl="2">
              <a:buFont typeface="Arial" pitchFamily="34" charset="0"/>
              <a:buChar char="•"/>
            </a:pPr>
            <a:r>
              <a:rPr lang="en-US" sz="2000" dirty="0" smtClean="0"/>
              <a:t>A vaccine can prevent this disease  </a:t>
            </a:r>
          </a:p>
          <a:p>
            <a:pPr lvl="2">
              <a:buFont typeface="Arial" pitchFamily="34" charset="0"/>
              <a:buChar char="•"/>
            </a:pPr>
            <a:r>
              <a:rPr lang="en-US" sz="2000" b="1" dirty="0" smtClean="0"/>
              <a:t>WASH HANDS </a:t>
            </a:r>
            <a:r>
              <a:rPr lang="en-US" sz="2000" dirty="0" smtClean="0"/>
              <a:t>with soap and warm water, and scrub under fingernails prior to handling food</a:t>
            </a:r>
          </a:p>
          <a:p>
            <a:pPr lvl="2">
              <a:buFont typeface="Arial" pitchFamily="34" charset="0"/>
              <a:buChar char="•"/>
            </a:pPr>
            <a:r>
              <a:rPr lang="en-US" sz="2000" dirty="0" smtClean="0"/>
              <a:t>Cook shellfish thoroughly</a:t>
            </a:r>
          </a:p>
          <a:p>
            <a:pPr lvl="2">
              <a:buFont typeface="Arial" pitchFamily="34" charset="0"/>
              <a:buChar char="•"/>
            </a:pPr>
            <a:r>
              <a:rPr lang="en-US" sz="2000" dirty="0" smtClean="0"/>
              <a:t>Drink water from approved sources only</a:t>
            </a:r>
          </a:p>
          <a:p>
            <a:pPr lvl="2">
              <a:buFont typeface="Arial" pitchFamily="34" charset="0"/>
              <a:buChar char="•"/>
            </a:pPr>
            <a:r>
              <a:rPr lang="en-US" sz="2000" dirty="0" smtClean="0"/>
              <a:t>Keep bathrooms clean and disinfected</a:t>
            </a:r>
            <a:endParaRPr lang="en-US" sz="2000" dirty="0"/>
          </a:p>
        </p:txBody>
      </p:sp>
    </p:spTree>
    <p:extLst>
      <p:ext uri="{BB962C8B-B14F-4D97-AF65-F5344CB8AC3E}">
        <p14:creationId xmlns:p14="http://schemas.microsoft.com/office/powerpoint/2010/main" val="3603371281"/>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Listeria </a:t>
            </a:r>
            <a:r>
              <a:rPr lang="en-US" sz="2000" b="1" dirty="0" err="1" smtClean="0"/>
              <a:t>monocytogenes</a:t>
            </a:r>
            <a:r>
              <a:rPr lang="en-US" sz="2000" b="1" dirty="0" smtClean="0"/>
              <a:t>	</a:t>
            </a:r>
          </a:p>
          <a:p>
            <a:pPr lvl="1">
              <a:buFont typeface="Arial" pitchFamily="34" charset="0"/>
              <a:buChar char="•"/>
            </a:pPr>
            <a:r>
              <a:rPr lang="en-US" sz="2000" dirty="0" smtClean="0"/>
              <a:t>Causes deadly infection </a:t>
            </a:r>
            <a:r>
              <a:rPr lang="en-US" sz="2000" dirty="0" err="1" smtClean="0"/>
              <a:t>listeriosis</a:t>
            </a:r>
            <a:r>
              <a:rPr lang="en-US" sz="2000" dirty="0" smtClean="0"/>
              <a:t>, spread from contaminated ready to eat foods like, hot dogs, deli meats, fermented or dry sausages, soft cheeses and raw foods (meat, poultry, seafood, fresh fruits, and vegetables)</a:t>
            </a:r>
          </a:p>
          <a:p>
            <a:pPr lvl="1">
              <a:buFont typeface="Arial" pitchFamily="34" charset="0"/>
              <a:buChar char="•"/>
            </a:pPr>
            <a:r>
              <a:rPr lang="en-US" sz="2000" b="1" dirty="0" smtClean="0"/>
              <a:t>Symptoms</a:t>
            </a:r>
          </a:p>
          <a:p>
            <a:pPr lvl="2">
              <a:buFont typeface="Arial" pitchFamily="34" charset="0"/>
              <a:buChar char="•"/>
            </a:pPr>
            <a:r>
              <a:rPr lang="en-US" sz="2000" dirty="0" smtClean="0"/>
              <a:t>Fever, muscle aches and sometimes nausea or diarrhea </a:t>
            </a:r>
          </a:p>
          <a:p>
            <a:pPr lvl="1">
              <a:buFont typeface="Arial" pitchFamily="34" charset="0"/>
              <a:buChar char="•"/>
            </a:pPr>
            <a:r>
              <a:rPr lang="en-US" sz="2000" b="1" dirty="0" smtClean="0"/>
              <a:t>Prevention</a:t>
            </a:r>
            <a:endParaRPr lang="en-US" sz="2400" b="1" dirty="0" smtClean="0"/>
          </a:p>
          <a:p>
            <a:pPr lvl="2">
              <a:buFont typeface="Arial" pitchFamily="34" charset="0"/>
              <a:buChar char="•"/>
            </a:pPr>
            <a:r>
              <a:rPr lang="en-US" sz="2000" dirty="0" smtClean="0"/>
              <a:t>Avoid exposure to raw meat, poultry and seafood</a:t>
            </a:r>
          </a:p>
          <a:p>
            <a:pPr lvl="2">
              <a:buFont typeface="Arial" pitchFamily="34" charset="0"/>
              <a:buChar char="•"/>
            </a:pPr>
            <a:r>
              <a:rPr lang="en-US" sz="2000" b="1" dirty="0" smtClean="0"/>
              <a:t>WASH HANDS </a:t>
            </a:r>
            <a:r>
              <a:rPr lang="en-US" sz="2000" dirty="0" smtClean="0"/>
              <a:t>with soap and warm water, and scrub under fingernails prior to handling food</a:t>
            </a:r>
          </a:p>
          <a:p>
            <a:pPr lvl="2">
              <a:buFont typeface="Arial" pitchFamily="34" charset="0"/>
              <a:buChar char="•"/>
            </a:pPr>
            <a:r>
              <a:rPr lang="en-US" dirty="0" smtClean="0"/>
              <a:t>Keep work surfaces and knives clean </a:t>
            </a:r>
            <a:endParaRPr lang="en-US" sz="2000" dirty="0" smtClean="0"/>
          </a:p>
          <a:p>
            <a:pPr lvl="2">
              <a:buFont typeface="Arial" pitchFamily="34" charset="0"/>
              <a:buChar char="•"/>
            </a:pPr>
            <a:r>
              <a:rPr lang="en-US" dirty="0" smtClean="0"/>
              <a:t>Thoroughly rinse fruits and vegetables</a:t>
            </a:r>
            <a:endParaRPr lang="en-US" sz="2000" dirty="0" smtClean="0"/>
          </a:p>
        </p:txBody>
      </p:sp>
    </p:spTree>
    <p:extLst>
      <p:ext uri="{BB962C8B-B14F-4D97-AF65-F5344CB8AC3E}">
        <p14:creationId xmlns:p14="http://schemas.microsoft.com/office/powerpoint/2010/main" val="385823657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Norovirus	</a:t>
            </a:r>
          </a:p>
          <a:p>
            <a:pPr lvl="1">
              <a:buFont typeface="Arial" pitchFamily="34" charset="0"/>
              <a:buChar char="•"/>
            </a:pPr>
            <a:r>
              <a:rPr lang="en-US" sz="2000" dirty="0" smtClean="0"/>
              <a:t>Highly contagious virus found in contaminated food, water and surfaces. Also found in human waste such as vomit.</a:t>
            </a:r>
          </a:p>
          <a:p>
            <a:pPr lvl="1">
              <a:buFont typeface="Arial" pitchFamily="34" charset="0"/>
              <a:buChar char="•"/>
            </a:pPr>
            <a:r>
              <a:rPr lang="en-US" sz="2000" b="1" dirty="0" smtClean="0"/>
              <a:t>Symptoms</a:t>
            </a:r>
          </a:p>
          <a:p>
            <a:pPr lvl="2">
              <a:buFont typeface="Arial" pitchFamily="34" charset="0"/>
              <a:buChar char="•"/>
            </a:pPr>
            <a:r>
              <a:rPr lang="en-US" sz="2000" dirty="0" smtClean="0"/>
              <a:t>Diarrhea, vomiting and stomach pain. Symptoms usually appear in 12-72 hours</a:t>
            </a:r>
          </a:p>
          <a:p>
            <a:pPr lvl="1">
              <a:buFont typeface="Arial" pitchFamily="34" charset="0"/>
              <a:buChar char="•"/>
            </a:pPr>
            <a:r>
              <a:rPr lang="en-US" sz="2000" b="1" dirty="0" smtClean="0"/>
              <a:t>Prevention</a:t>
            </a:r>
            <a:endParaRPr lang="en-US" sz="2400" b="1" dirty="0" smtClean="0"/>
          </a:p>
          <a:p>
            <a:pPr lvl="2">
              <a:buFont typeface="Arial" pitchFamily="34" charset="0"/>
              <a:buChar char="•"/>
            </a:pPr>
            <a:r>
              <a:rPr lang="en-US" sz="2000" b="1" dirty="0" smtClean="0"/>
              <a:t>Frequently WASH HANDS </a:t>
            </a:r>
            <a:r>
              <a:rPr lang="en-US" sz="2000" dirty="0" smtClean="0"/>
              <a:t>with soap and warm water, and scrub under fingernails prior to handling food</a:t>
            </a:r>
          </a:p>
          <a:p>
            <a:pPr lvl="2">
              <a:buFont typeface="Arial" pitchFamily="34" charset="0"/>
              <a:buChar char="•"/>
            </a:pPr>
            <a:r>
              <a:rPr lang="en-US" dirty="0" smtClean="0"/>
              <a:t>Keep work surfaces and knives clean </a:t>
            </a:r>
            <a:endParaRPr lang="en-US" sz="2000" dirty="0" smtClean="0"/>
          </a:p>
          <a:p>
            <a:pPr lvl="2">
              <a:buFont typeface="Arial" pitchFamily="34" charset="0"/>
              <a:buChar char="•"/>
            </a:pPr>
            <a:r>
              <a:rPr lang="en-US" dirty="0" smtClean="0"/>
              <a:t>Thoroughly wash fruits and vegetables and heat food thoroughly</a:t>
            </a:r>
          </a:p>
          <a:p>
            <a:pPr lvl="2"/>
            <a:r>
              <a:rPr lang="en-US" dirty="0"/>
              <a:t>Thoroughly </a:t>
            </a:r>
            <a:r>
              <a:rPr lang="en-US" dirty="0" smtClean="0"/>
              <a:t>wash clothes of persons that have been infected</a:t>
            </a:r>
            <a:endParaRPr lang="en-US" sz="2000" dirty="0" smtClean="0"/>
          </a:p>
        </p:txBody>
      </p:sp>
    </p:spTree>
    <p:extLst>
      <p:ext uri="{BB962C8B-B14F-4D97-AF65-F5344CB8AC3E}">
        <p14:creationId xmlns:p14="http://schemas.microsoft.com/office/powerpoint/2010/main" val="204605215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Salmonella Enteritis</a:t>
            </a:r>
          </a:p>
          <a:p>
            <a:pPr lvl="1">
              <a:buFont typeface="Arial" pitchFamily="34" charset="0"/>
              <a:buChar char="•"/>
            </a:pPr>
            <a:r>
              <a:rPr lang="en-US" sz="2000" dirty="0" smtClean="0"/>
              <a:t>Bacteria found in uncooked eggs, poultry, vegetables, and fruit.</a:t>
            </a:r>
          </a:p>
          <a:p>
            <a:pPr lvl="1">
              <a:buFont typeface="Arial" pitchFamily="34" charset="0"/>
              <a:buChar char="•"/>
            </a:pPr>
            <a:r>
              <a:rPr lang="en-US" sz="2000" b="1" dirty="0" smtClean="0"/>
              <a:t>Symptoms</a:t>
            </a:r>
          </a:p>
          <a:p>
            <a:pPr lvl="2">
              <a:buFont typeface="Arial" pitchFamily="34" charset="0"/>
              <a:buChar char="•"/>
            </a:pPr>
            <a:r>
              <a:rPr lang="en-US" sz="2000" dirty="0" smtClean="0"/>
              <a:t>nausea, vomiting, fever, abdominal pain, diarrhea, dehydration, weakness and loss of appetite.</a:t>
            </a:r>
          </a:p>
          <a:p>
            <a:pPr lvl="1">
              <a:buFont typeface="Arial" pitchFamily="34" charset="0"/>
              <a:buChar char="•"/>
            </a:pPr>
            <a:r>
              <a:rPr lang="en-US" sz="2000" b="1" dirty="0" smtClean="0"/>
              <a:t>Prevention</a:t>
            </a:r>
          </a:p>
          <a:p>
            <a:pPr lvl="2">
              <a:buFont typeface="Arial" pitchFamily="34" charset="0"/>
              <a:buChar char="•"/>
            </a:pPr>
            <a:r>
              <a:rPr lang="en-US" sz="2000" dirty="0" smtClean="0"/>
              <a:t>Thoroughly cook food</a:t>
            </a:r>
          </a:p>
          <a:p>
            <a:pPr lvl="2">
              <a:buFont typeface="Arial" pitchFamily="34" charset="0"/>
              <a:buChar char="•"/>
            </a:pPr>
            <a:r>
              <a:rPr lang="en-US" sz="2000" dirty="0" smtClean="0"/>
              <a:t>Wash all fruit and vegetables</a:t>
            </a:r>
          </a:p>
          <a:p>
            <a:pPr lvl="2">
              <a:buFont typeface="Arial" pitchFamily="34" charset="0"/>
              <a:buChar char="•"/>
            </a:pPr>
            <a:r>
              <a:rPr lang="en-US" sz="2000" dirty="0" smtClean="0"/>
              <a:t>Wipe and sanitize all surfaces after contact with meat</a:t>
            </a:r>
          </a:p>
          <a:p>
            <a:pPr lvl="2">
              <a:buFont typeface="Arial" pitchFamily="34" charset="0"/>
              <a:buChar char="•"/>
            </a:pPr>
            <a:r>
              <a:rPr lang="en-US" sz="2000" dirty="0" smtClean="0"/>
              <a:t>Clean  all utensils after using</a:t>
            </a:r>
          </a:p>
          <a:p>
            <a:pPr lvl="2">
              <a:buFont typeface="Arial" pitchFamily="34" charset="0"/>
              <a:buChar char="•"/>
            </a:pPr>
            <a:r>
              <a:rPr lang="en-US" sz="2000" b="1" dirty="0" smtClean="0"/>
              <a:t>WASH HANDS  </a:t>
            </a:r>
            <a:r>
              <a:rPr lang="en-US" sz="2000" dirty="0" smtClean="0"/>
              <a:t>before, between, and after handling of food products</a:t>
            </a:r>
            <a:endParaRPr lang="en-US" sz="2000" dirty="0"/>
          </a:p>
        </p:txBody>
      </p:sp>
    </p:spTree>
    <p:extLst>
      <p:ext uri="{BB962C8B-B14F-4D97-AF65-F5344CB8AC3E}">
        <p14:creationId xmlns:p14="http://schemas.microsoft.com/office/powerpoint/2010/main" val="2952748481"/>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Staphylococcal Enteritis</a:t>
            </a:r>
          </a:p>
          <a:p>
            <a:pPr lvl="1">
              <a:buFont typeface="Arial" pitchFamily="34" charset="0"/>
              <a:buChar char="•"/>
            </a:pPr>
            <a:r>
              <a:rPr lang="en-US" sz="2000" dirty="0" smtClean="0"/>
              <a:t>Bacteria present in environment. Multiplies in warm temperatures, thrives on protein.</a:t>
            </a:r>
          </a:p>
          <a:p>
            <a:pPr lvl="1">
              <a:buFont typeface="Arial" pitchFamily="34" charset="0"/>
              <a:buChar char="•"/>
            </a:pPr>
            <a:r>
              <a:rPr lang="en-US" sz="2000" b="1" dirty="0" smtClean="0"/>
              <a:t>Symptoms</a:t>
            </a:r>
          </a:p>
          <a:p>
            <a:pPr lvl="2">
              <a:buFont typeface="Arial" pitchFamily="34" charset="0"/>
              <a:buChar char="•"/>
            </a:pPr>
            <a:r>
              <a:rPr lang="en-US" sz="2000" dirty="0" smtClean="0"/>
              <a:t>nausea, diarrhea, headache, fever, chills, weakness and dizziness.</a:t>
            </a:r>
          </a:p>
          <a:p>
            <a:pPr lvl="1">
              <a:buFont typeface="Arial" pitchFamily="34" charset="0"/>
              <a:buChar char="•"/>
            </a:pPr>
            <a:r>
              <a:rPr lang="en-US" sz="2000" b="1" dirty="0" smtClean="0"/>
              <a:t>Prevention</a:t>
            </a:r>
          </a:p>
          <a:p>
            <a:pPr lvl="2">
              <a:buFont typeface="Arial" pitchFamily="34" charset="0"/>
              <a:buChar char="•"/>
            </a:pPr>
            <a:r>
              <a:rPr lang="en-US" sz="2000" dirty="0" smtClean="0"/>
              <a:t>Thoroughly cook food</a:t>
            </a:r>
          </a:p>
          <a:p>
            <a:pPr lvl="2">
              <a:buFont typeface="Arial" pitchFamily="34" charset="0"/>
              <a:buChar char="•"/>
            </a:pPr>
            <a:r>
              <a:rPr lang="en-US" sz="2000" dirty="0" smtClean="0"/>
              <a:t>Maintain food at proper temperatures</a:t>
            </a:r>
          </a:p>
          <a:p>
            <a:pPr lvl="2">
              <a:buFont typeface="Arial" pitchFamily="34" charset="0"/>
              <a:buChar char="•"/>
            </a:pPr>
            <a:r>
              <a:rPr lang="en-US" sz="2000" dirty="0" smtClean="0"/>
              <a:t>Clean  all utensils after using</a:t>
            </a:r>
          </a:p>
          <a:p>
            <a:pPr lvl="2">
              <a:buFont typeface="Arial" pitchFamily="34" charset="0"/>
              <a:buChar char="•"/>
            </a:pPr>
            <a:r>
              <a:rPr lang="en-US" sz="2000" b="1" dirty="0" smtClean="0"/>
              <a:t>WASH HANDS </a:t>
            </a:r>
            <a:r>
              <a:rPr lang="en-US" sz="2000" dirty="0" smtClean="0"/>
              <a:t> before and after handling food</a:t>
            </a:r>
            <a:endParaRPr lang="en-US" sz="2000" b="1" dirty="0"/>
          </a:p>
        </p:txBody>
      </p:sp>
    </p:spTree>
    <p:extLst>
      <p:ext uri="{BB962C8B-B14F-4D97-AF65-F5344CB8AC3E}">
        <p14:creationId xmlns:p14="http://schemas.microsoft.com/office/powerpoint/2010/main" val="39313583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Trichinosis</a:t>
            </a:r>
          </a:p>
          <a:p>
            <a:pPr lvl="1">
              <a:buFont typeface="Arial" pitchFamily="34" charset="0"/>
              <a:buChar char="•"/>
            </a:pPr>
            <a:r>
              <a:rPr lang="en-US" sz="2000" dirty="0" smtClean="0"/>
              <a:t>Caused by parasitic worm </a:t>
            </a:r>
            <a:r>
              <a:rPr lang="en-US" sz="2000" dirty="0" err="1" smtClean="0"/>
              <a:t>Trichinella</a:t>
            </a:r>
            <a:r>
              <a:rPr lang="en-US" sz="2000" dirty="0" smtClean="0"/>
              <a:t> </a:t>
            </a:r>
            <a:r>
              <a:rPr lang="en-US" sz="2000" dirty="0" err="1" smtClean="0"/>
              <a:t>Spiralis</a:t>
            </a:r>
            <a:r>
              <a:rPr lang="en-US" sz="2000" dirty="0" smtClean="0"/>
              <a:t>. Larvae can remain alive in humans for years. Parasite passed to humans by eating undercooked or raw meat infected with the parasite.</a:t>
            </a:r>
          </a:p>
          <a:p>
            <a:pPr lvl="1">
              <a:buFont typeface="Arial" pitchFamily="34" charset="0"/>
              <a:buChar char="•"/>
            </a:pPr>
            <a:r>
              <a:rPr lang="en-US" sz="2000" b="1" dirty="0" smtClean="0"/>
              <a:t>Symptoms</a:t>
            </a:r>
          </a:p>
          <a:p>
            <a:pPr lvl="2">
              <a:buFont typeface="Arial" pitchFamily="34" charset="0"/>
              <a:buChar char="•"/>
            </a:pPr>
            <a:r>
              <a:rPr lang="en-US" sz="2000" dirty="0" smtClean="0"/>
              <a:t>Stomach ache, nausea, vomiting, and diarrhea. This occurs within one week of digesting the parasite. Usually from pork.</a:t>
            </a:r>
          </a:p>
          <a:p>
            <a:pPr lvl="1">
              <a:buFont typeface="Arial" pitchFamily="34" charset="0"/>
              <a:buChar char="•"/>
            </a:pPr>
            <a:r>
              <a:rPr lang="en-US" sz="2000" b="1" dirty="0" smtClean="0"/>
              <a:t>Prevention</a:t>
            </a:r>
          </a:p>
          <a:p>
            <a:pPr lvl="2">
              <a:buFont typeface="Arial" pitchFamily="34" charset="0"/>
              <a:buChar char="•"/>
            </a:pPr>
            <a:r>
              <a:rPr lang="en-US" sz="2000" dirty="0" smtClean="0"/>
              <a:t>Cook meats all the way through, especially pork. </a:t>
            </a:r>
            <a:endParaRPr lang="en-US" sz="2000" dirty="0"/>
          </a:p>
        </p:txBody>
      </p:sp>
    </p:spTree>
    <p:extLst>
      <p:ext uri="{BB962C8B-B14F-4D97-AF65-F5344CB8AC3E}">
        <p14:creationId xmlns:p14="http://schemas.microsoft.com/office/powerpoint/2010/main" val="2486916130"/>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b="1" dirty="0" smtClean="0"/>
              <a:t>Norovirus	</a:t>
            </a:r>
          </a:p>
          <a:p>
            <a:pPr lvl="1">
              <a:buFont typeface="Arial" pitchFamily="34" charset="0"/>
              <a:buChar char="•"/>
            </a:pPr>
            <a:r>
              <a:rPr lang="en-US" sz="2000" dirty="0" smtClean="0"/>
              <a:t>Highly contagious virus found in contaminated food, water and surfaces. Also found in human waste such as vomit.</a:t>
            </a:r>
          </a:p>
          <a:p>
            <a:pPr lvl="1">
              <a:buFont typeface="Arial" pitchFamily="34" charset="0"/>
              <a:buChar char="•"/>
            </a:pPr>
            <a:r>
              <a:rPr lang="en-US" sz="2000" b="1" dirty="0" smtClean="0"/>
              <a:t>Symptoms</a:t>
            </a:r>
          </a:p>
          <a:p>
            <a:pPr lvl="2">
              <a:buFont typeface="Arial" pitchFamily="34" charset="0"/>
              <a:buChar char="•"/>
            </a:pPr>
            <a:r>
              <a:rPr lang="en-US" sz="2000" dirty="0" smtClean="0"/>
              <a:t>Diarrhea, vomiting and stomach pain. Symptoms usually appear in 12-72 hours</a:t>
            </a:r>
          </a:p>
          <a:p>
            <a:pPr lvl="1">
              <a:buFont typeface="Arial" pitchFamily="34" charset="0"/>
              <a:buChar char="•"/>
            </a:pPr>
            <a:r>
              <a:rPr lang="en-US" sz="2000" b="1" dirty="0" smtClean="0"/>
              <a:t>Prevention</a:t>
            </a:r>
            <a:endParaRPr lang="en-US" sz="2400" b="1" dirty="0" smtClean="0"/>
          </a:p>
          <a:p>
            <a:pPr lvl="2">
              <a:buFont typeface="Arial" pitchFamily="34" charset="0"/>
              <a:buChar char="•"/>
            </a:pPr>
            <a:r>
              <a:rPr lang="en-US" sz="2000" b="1" dirty="0" smtClean="0"/>
              <a:t>Frequently WASH HANDS </a:t>
            </a:r>
            <a:r>
              <a:rPr lang="en-US" sz="2000" dirty="0" smtClean="0"/>
              <a:t>with soap and warm water, and scrub under fingernails prior to handling food</a:t>
            </a:r>
          </a:p>
          <a:p>
            <a:pPr lvl="2">
              <a:buFont typeface="Arial" pitchFamily="34" charset="0"/>
              <a:buChar char="•"/>
            </a:pPr>
            <a:r>
              <a:rPr lang="en-US" dirty="0" smtClean="0"/>
              <a:t>Keep work surfaces and knives clean </a:t>
            </a:r>
            <a:endParaRPr lang="en-US" sz="2000" dirty="0" smtClean="0"/>
          </a:p>
          <a:p>
            <a:pPr lvl="2">
              <a:buFont typeface="Arial" pitchFamily="34" charset="0"/>
              <a:buChar char="•"/>
            </a:pPr>
            <a:r>
              <a:rPr lang="en-US" dirty="0" smtClean="0"/>
              <a:t>Thoroughly wash fruits and vegetables and heat food thoroughly</a:t>
            </a:r>
          </a:p>
          <a:p>
            <a:pPr lvl="2"/>
            <a:r>
              <a:rPr lang="en-US" dirty="0"/>
              <a:t>Thoroughly </a:t>
            </a:r>
            <a:r>
              <a:rPr lang="en-US" dirty="0" smtClean="0"/>
              <a:t>wash clothes of persons that have been infected</a:t>
            </a:r>
            <a:endParaRPr lang="en-US" sz="2000" dirty="0" smtClean="0"/>
          </a:p>
        </p:txBody>
      </p:sp>
    </p:spTree>
    <p:extLst>
      <p:ext uri="{BB962C8B-B14F-4D97-AF65-F5344CB8AC3E}">
        <p14:creationId xmlns:p14="http://schemas.microsoft.com/office/powerpoint/2010/main" val="159639592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b="1" dirty="0" smtClean="0"/>
              <a:t>PROPER HANDWASHING</a:t>
            </a:r>
          </a:p>
          <a:p>
            <a:pPr>
              <a:buFont typeface="Arial" pitchFamily="34" charset="0"/>
              <a:buChar char="•"/>
            </a:pPr>
            <a:r>
              <a:rPr lang="en-US" sz="2000" dirty="0" smtClean="0"/>
              <a:t>Water temp is not important, friction is</a:t>
            </a:r>
          </a:p>
          <a:p>
            <a:pPr lvl="1">
              <a:buFont typeface="Arial" pitchFamily="34" charset="0"/>
              <a:buChar char="•"/>
            </a:pPr>
            <a:r>
              <a:rPr lang="en-US" sz="2000" dirty="0" smtClean="0"/>
              <a:t>Wet hands</a:t>
            </a:r>
          </a:p>
          <a:p>
            <a:pPr lvl="1">
              <a:buFont typeface="Arial" pitchFamily="34" charset="0"/>
              <a:buChar char="•"/>
            </a:pPr>
            <a:r>
              <a:rPr lang="en-US" sz="2000" dirty="0" smtClean="0"/>
              <a:t>Apply Soap</a:t>
            </a:r>
          </a:p>
          <a:p>
            <a:pPr lvl="1">
              <a:buFont typeface="Arial" pitchFamily="34" charset="0"/>
              <a:buChar char="•"/>
            </a:pPr>
            <a:r>
              <a:rPr lang="en-US" sz="2000" dirty="0" smtClean="0"/>
              <a:t>Lather and scrub hands, including under nails and between fingers and at the same time…</a:t>
            </a:r>
          </a:p>
          <a:p>
            <a:pPr lvl="1">
              <a:buFont typeface="Arial" pitchFamily="34" charset="0"/>
              <a:buChar char="•"/>
            </a:pPr>
            <a:r>
              <a:rPr lang="en-US" sz="2000" dirty="0" smtClean="0"/>
              <a:t>Start saying the alphabet at a relaxed pace</a:t>
            </a:r>
          </a:p>
          <a:p>
            <a:pPr lvl="1">
              <a:buFont typeface="Arial" pitchFamily="34" charset="0"/>
              <a:buChar char="•"/>
            </a:pPr>
            <a:r>
              <a:rPr lang="en-US" sz="2000" dirty="0" smtClean="0"/>
              <a:t>When you get to the letter Z, rinse and dry</a:t>
            </a:r>
            <a:endParaRPr lang="en-US" sz="2000" dirty="0"/>
          </a:p>
        </p:txBody>
      </p:sp>
    </p:spTree>
    <p:extLst>
      <p:ext uri="{BB962C8B-B14F-4D97-AF65-F5344CB8AC3E}">
        <p14:creationId xmlns:p14="http://schemas.microsoft.com/office/powerpoint/2010/main" val="368634620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MyPlate</a:t>
            </a:r>
            <a:r>
              <a:rPr lang="en-US" dirty="0" smtClean="0"/>
              <a:t> Checklist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67" t="23873" r="15872" b="29397"/>
          <a:stretch/>
        </p:blipFill>
        <p:spPr bwMode="auto">
          <a:xfrm>
            <a:off x="428172" y="1538514"/>
            <a:ext cx="8305800" cy="521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21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4</a:t>
            </a:r>
            <a:endParaRPr lang="en-US" dirty="0"/>
          </a:p>
        </p:txBody>
      </p:sp>
      <p:sp>
        <p:nvSpPr>
          <p:cNvPr id="3" name="Content Placeholder 2"/>
          <p:cNvSpPr>
            <a:spLocks noGrp="1"/>
          </p:cNvSpPr>
          <p:nvPr>
            <p:ph idx="1"/>
          </p:nvPr>
        </p:nvSpPr>
        <p:spPr/>
        <p:txBody>
          <a:bodyPr>
            <a:normAutofit/>
          </a:bodyPr>
          <a:lstStyle/>
          <a:p>
            <a:pPr marL="0" indent="0">
              <a:buNone/>
            </a:pPr>
            <a:endParaRPr lang="en-US" sz="4400" b="1" dirty="0" smtClean="0"/>
          </a:p>
          <a:p>
            <a:pPr marL="0" indent="0">
              <a:buNone/>
            </a:pPr>
            <a:endParaRPr lang="en-US" sz="4400" b="1" dirty="0"/>
          </a:p>
          <a:p>
            <a:pPr marL="0" indent="0">
              <a:buNone/>
            </a:pPr>
            <a:r>
              <a:rPr lang="en-US" sz="4400" b="1" dirty="0" smtClean="0"/>
              <a:t>Cooking Basics &amp; Careers</a:t>
            </a:r>
            <a:endParaRPr lang="en-US" sz="4400" b="1" dirty="0"/>
          </a:p>
        </p:txBody>
      </p:sp>
    </p:spTree>
    <p:extLst>
      <p:ext uri="{BB962C8B-B14F-4D97-AF65-F5344CB8AC3E}">
        <p14:creationId xmlns:p14="http://schemas.microsoft.com/office/powerpoint/2010/main" val="351318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BASICS OF COOKING</a:t>
            </a:r>
            <a:endParaRPr lang="en-US" b="1" dirty="0"/>
          </a:p>
        </p:txBody>
      </p:sp>
      <p:sp>
        <p:nvSpPr>
          <p:cNvPr id="3" name="Content Placeholder 2"/>
          <p:cNvSpPr>
            <a:spLocks noGrp="1"/>
          </p:cNvSpPr>
          <p:nvPr>
            <p:ph idx="1"/>
          </p:nvPr>
        </p:nvSpPr>
        <p:spPr/>
        <p:txBody>
          <a:bodyPr>
            <a:normAutofit/>
          </a:bodyPr>
          <a:lstStyle/>
          <a:p>
            <a:pPr algn="ctr">
              <a:buNone/>
            </a:pPr>
            <a:r>
              <a:rPr lang="en-US" sz="2800" dirty="0" smtClean="0"/>
              <a:t>Four Parts to the Cooking Merit Badge</a:t>
            </a:r>
          </a:p>
          <a:p>
            <a:pPr algn="ctr">
              <a:buNone/>
            </a:pPr>
            <a:endParaRPr lang="en-US" sz="2800" dirty="0" smtClean="0"/>
          </a:p>
          <a:p>
            <a:pPr marL="1143000" indent="-1143000" algn="ctr">
              <a:buNone/>
            </a:pPr>
            <a:r>
              <a:rPr lang="en-US" sz="2800" dirty="0" smtClean="0"/>
              <a:t>Safety </a:t>
            </a:r>
          </a:p>
          <a:p>
            <a:pPr marL="1143000" indent="-1143000" algn="ctr">
              <a:buNone/>
            </a:pPr>
            <a:r>
              <a:rPr lang="en-US" sz="2800" dirty="0" smtClean="0"/>
              <a:t>Nutrition</a:t>
            </a:r>
          </a:p>
          <a:p>
            <a:pPr marL="1143000" indent="-1143000" algn="ctr">
              <a:buNone/>
            </a:pPr>
            <a:r>
              <a:rPr lang="en-US" sz="2800" dirty="0" smtClean="0"/>
              <a:t>Planning</a:t>
            </a:r>
          </a:p>
          <a:p>
            <a:pPr marL="1143000" indent="-1143000" algn="ctr">
              <a:buNone/>
            </a:pPr>
            <a:r>
              <a:rPr lang="en-US" sz="2800" dirty="0" smtClean="0"/>
              <a:t>Preparation</a:t>
            </a:r>
            <a:endParaRPr lang="en-US" sz="2800" dirty="0"/>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Cooking </a:t>
            </a:r>
            <a:r>
              <a:rPr lang="en-US" b="1" dirty="0" smtClean="0"/>
              <a:t>Basics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163362"/>
              </p:ext>
            </p:extLst>
          </p:nvPr>
        </p:nvGraphicFramePr>
        <p:xfrm>
          <a:off x="0" y="1547519"/>
          <a:ext cx="9144000" cy="4504617"/>
        </p:xfrm>
        <a:graphic>
          <a:graphicData uri="http://schemas.openxmlformats.org/drawingml/2006/table">
            <a:tbl>
              <a:tblPr/>
              <a:tblGrid>
                <a:gridCol w="9144000"/>
              </a:tblGrid>
              <a:tr h="4504617">
                <a:tc>
                  <a:txBody>
                    <a:bodyPr/>
                    <a:lstStyle/>
                    <a:p>
                      <a:pPr>
                        <a:buFont typeface="+mj-lt"/>
                        <a:buNone/>
                      </a:pPr>
                      <a:endParaRPr lang="en-US" sz="1600" b="1" dirty="0" smtClean="0">
                        <a:effectLst/>
                      </a:endParaRPr>
                    </a:p>
                    <a:p>
                      <a:pPr lvl="1">
                        <a:buFont typeface="+mj-lt"/>
                        <a:buNone/>
                      </a:pPr>
                      <a:r>
                        <a:rPr lang="en-US" sz="2000" dirty="0" smtClean="0">
                          <a:effectLst/>
                        </a:rPr>
                        <a:t>Do </a:t>
                      </a:r>
                      <a:r>
                        <a:rPr lang="en-US" sz="2000" dirty="0">
                          <a:effectLst/>
                        </a:rPr>
                        <a:t>the following</a:t>
                      </a:r>
                      <a:r>
                        <a:rPr lang="en-US" sz="2000" dirty="0" smtClean="0">
                          <a:effectLst/>
                        </a:rPr>
                        <a:t>:</a:t>
                      </a:r>
                    </a:p>
                    <a:p>
                      <a:pPr lvl="1">
                        <a:buFont typeface="+mj-lt"/>
                        <a:buNone/>
                      </a:pPr>
                      <a:endParaRPr lang="en-US" sz="1600" dirty="0" smtClean="0">
                        <a:effectLst/>
                      </a:endParaRPr>
                    </a:p>
                    <a:p>
                      <a:pPr marL="838093" lvl="1" indent="-228600">
                        <a:buFont typeface="+mj-lt"/>
                        <a:buAutoNum type="alphaLcPeriod"/>
                      </a:pPr>
                      <a:r>
                        <a:rPr lang="en-US" sz="1600" dirty="0" smtClean="0">
                          <a:effectLst/>
                        </a:rPr>
                        <a:t>Discuss </a:t>
                      </a:r>
                      <a:r>
                        <a:rPr lang="en-US" sz="1600" dirty="0">
                          <a:effectLst/>
                        </a:rPr>
                        <a:t>EACH of the following cooking methods. For each one, describe the equipment needed, how temperature control is maintained, and name at least one food that can be cooked using that method: baking, boiling, broiling, pan frying, simmering, steaming, microwaving, grilling, foil cooking, and use of a Dutch oven</a:t>
                      </a:r>
                      <a:r>
                        <a:rPr lang="en-US" sz="1600" dirty="0" smtClean="0">
                          <a:effectLst/>
                        </a:rPr>
                        <a:t>.</a:t>
                      </a:r>
                    </a:p>
                    <a:p>
                      <a:pPr marL="838093" lvl="1" indent="-228600">
                        <a:buFont typeface="+mj-lt"/>
                        <a:buAutoNum type="alphaLcPeriod"/>
                      </a:pPr>
                      <a:r>
                        <a:rPr lang="en-US" sz="1600" dirty="0" smtClean="0">
                          <a:effectLst/>
                        </a:rPr>
                        <a:t>Discuss </a:t>
                      </a:r>
                      <a:r>
                        <a:rPr lang="en-US" sz="1600" dirty="0">
                          <a:effectLst/>
                        </a:rPr>
                        <a:t>the benefits of using a camp stove on an outing vs. a charcoal or wood fire</a:t>
                      </a:r>
                      <a:r>
                        <a:rPr lang="en-US" sz="1600" dirty="0" smtClean="0">
                          <a:effectLst/>
                        </a:rPr>
                        <a:t>.</a:t>
                      </a:r>
                    </a:p>
                    <a:p>
                      <a:pPr marL="838093" lvl="1" indent="-228600">
                        <a:buFont typeface="+mj-lt"/>
                        <a:buAutoNum type="alphaLcPeriod"/>
                      </a:pPr>
                      <a:r>
                        <a:rPr lang="en-US" sz="1600" dirty="0" smtClean="0">
                          <a:effectLst/>
                        </a:rPr>
                        <a:t>Describe </a:t>
                      </a:r>
                      <a:r>
                        <a:rPr lang="en-US" sz="1600" dirty="0">
                          <a:effectLst/>
                        </a:rPr>
                        <a:t>with your counselor how to manage your time when preparing a meal so components for each course are ready to serve at the same time</a:t>
                      </a:r>
                      <a:r>
                        <a:rPr lang="en-US" sz="1600" dirty="0" smtClean="0">
                          <a:effectLst/>
                        </a:rPr>
                        <a:t>.</a:t>
                      </a:r>
                      <a:endParaRPr lang="en-US" sz="1600" dirty="0">
                        <a:effectLst/>
                      </a:endParaRP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26697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Related Careers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28854"/>
              </p:ext>
            </p:extLst>
          </p:nvPr>
        </p:nvGraphicFramePr>
        <p:xfrm>
          <a:off x="0" y="1547519"/>
          <a:ext cx="9144000" cy="4504617"/>
        </p:xfrm>
        <a:graphic>
          <a:graphicData uri="http://schemas.openxmlformats.org/drawingml/2006/table">
            <a:tbl>
              <a:tblPr/>
              <a:tblGrid>
                <a:gridCol w="9144000"/>
              </a:tblGrid>
              <a:tr h="4504617">
                <a:tc>
                  <a:txBody>
                    <a:bodyPr/>
                    <a:lstStyle/>
                    <a:p>
                      <a:pPr>
                        <a:buFont typeface="+mj-lt"/>
                        <a:buNone/>
                      </a:pPr>
                      <a:r>
                        <a:rPr lang="en-US" sz="1600" dirty="0" smtClean="0">
                          <a:effectLst/>
                        </a:rPr>
                        <a:t>Do </a:t>
                      </a:r>
                      <a:r>
                        <a:rPr lang="en-US" sz="1600" dirty="0">
                          <a:effectLst/>
                        </a:rPr>
                        <a:t>the following</a:t>
                      </a:r>
                      <a:r>
                        <a:rPr lang="en-US" sz="1600" dirty="0" smtClean="0">
                          <a:effectLst/>
                        </a:rPr>
                        <a:t>:</a:t>
                      </a:r>
                    </a:p>
                    <a:p>
                      <a:pPr>
                        <a:buFont typeface="+mj-lt"/>
                        <a:buNone/>
                      </a:pPr>
                      <a:endParaRPr lang="en-US" sz="1600" dirty="0" smtClean="0">
                        <a:effectLst/>
                      </a:endParaRPr>
                    </a:p>
                    <a:p>
                      <a:pPr marL="952393" lvl="1" indent="-342900">
                        <a:buFont typeface="+mj-lt"/>
                        <a:buAutoNum type="alphaLcPeriod"/>
                      </a:pPr>
                      <a:r>
                        <a:rPr lang="en-US" sz="1600" dirty="0" smtClean="0">
                          <a:effectLst/>
                        </a:rPr>
                        <a:t>Find </a:t>
                      </a:r>
                      <a:r>
                        <a:rPr lang="en-US" sz="1600" dirty="0">
                          <a:effectLst/>
                        </a:rPr>
                        <a:t>out about three career opportunities in cooking. Select one and find out the education, training, and experience required for this profession. Discuss this with your counselor, and explain why this profession might interest you.</a:t>
                      </a: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32738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Cooking at </a:t>
            </a:r>
            <a:r>
              <a:rPr lang="en-US" b="1" dirty="0" smtClean="0"/>
              <a:t>Home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6252012"/>
              </p:ext>
            </p:extLst>
          </p:nvPr>
        </p:nvGraphicFramePr>
        <p:xfrm>
          <a:off x="0" y="1547519"/>
          <a:ext cx="9144000" cy="4890722"/>
        </p:xfrm>
        <a:graphic>
          <a:graphicData uri="http://schemas.openxmlformats.org/drawingml/2006/table">
            <a:tbl>
              <a:tblPr/>
              <a:tblGrid>
                <a:gridCol w="9144000"/>
              </a:tblGrid>
              <a:tr h="4504617">
                <a:tc>
                  <a:txBody>
                    <a:bodyPr/>
                    <a:lstStyle/>
                    <a:p>
                      <a:pPr>
                        <a:buFont typeface="+mj-lt"/>
                        <a:buNone/>
                      </a:pPr>
                      <a:endParaRPr lang="en-US" sz="1600" dirty="0" smtClean="0">
                        <a:effectLst/>
                      </a:endParaRPr>
                    </a:p>
                    <a:p>
                      <a:pPr lvl="1">
                        <a:buFont typeface="+mj-lt"/>
                        <a:buNone/>
                      </a:pPr>
                      <a:r>
                        <a:rPr lang="en-US" sz="1600" dirty="0" smtClean="0">
                          <a:effectLst/>
                        </a:rPr>
                        <a:t>Using </a:t>
                      </a:r>
                      <a:r>
                        <a:rPr lang="en-US" sz="1600" dirty="0">
                          <a:effectLst/>
                        </a:rPr>
                        <a:t>the </a:t>
                      </a:r>
                      <a:r>
                        <a:rPr lang="en-US" sz="1600" dirty="0" err="1">
                          <a:effectLst/>
                        </a:rPr>
                        <a:t>MyPlate</a:t>
                      </a:r>
                      <a:r>
                        <a:rPr lang="en-US" sz="1600" dirty="0">
                          <a:effectLst/>
                        </a:rPr>
                        <a:t> food guide or the current USDA nutrition model, plan a menu for three full days of meals (three breakfasts, three lunches, and three dinners) plus one dessert. Your menu should include enough to feed yourself and at least one adult, keeping in mind any special needs (such as food allergies) and how you kept your foods safe and free from cross-contamination. List the equipment and utensils needed to prepare and serve these meals</a:t>
                      </a:r>
                      <a:r>
                        <a:rPr lang="en-US" sz="1600" dirty="0" smtClean="0">
                          <a:effectLst/>
                        </a:rPr>
                        <a:t>. Then </a:t>
                      </a:r>
                      <a:r>
                        <a:rPr lang="en-US" sz="1600" dirty="0">
                          <a:effectLst/>
                        </a:rPr>
                        <a:t>do the following</a:t>
                      </a:r>
                      <a:r>
                        <a:rPr lang="en-US" sz="1600" dirty="0" smtClean="0">
                          <a:effectLst/>
                        </a:rPr>
                        <a:t>:</a:t>
                      </a:r>
                    </a:p>
                    <a:p>
                      <a:pPr lvl="1">
                        <a:buFont typeface="+mj-lt"/>
                        <a:buNone/>
                      </a:pPr>
                      <a:endParaRPr lang="en-US" sz="1600" dirty="0" smtClean="0">
                        <a:effectLst/>
                      </a:endParaRPr>
                    </a:p>
                    <a:p>
                      <a:pPr marL="838093" lvl="1" indent="-228600">
                        <a:buFont typeface="+mj-lt"/>
                        <a:buAutoNum type="alphaLcPeriod"/>
                      </a:pPr>
                      <a:r>
                        <a:rPr lang="en-US" sz="1600" dirty="0" smtClean="0">
                          <a:effectLst/>
                        </a:rPr>
                        <a:t>Create </a:t>
                      </a:r>
                      <a:r>
                        <a:rPr lang="en-US" sz="1600" dirty="0">
                          <a:effectLst/>
                        </a:rPr>
                        <a:t>a shopping list for your meals showing the amount of food needed to prepare and serve each meal, and the cost for each meal</a:t>
                      </a:r>
                      <a:r>
                        <a:rPr lang="en-US" sz="1600" dirty="0" smtClean="0">
                          <a:effectLst/>
                        </a:rPr>
                        <a:t>.</a:t>
                      </a:r>
                    </a:p>
                    <a:p>
                      <a:pPr marL="838093" lvl="1" indent="-228600">
                        <a:buFont typeface="+mj-lt"/>
                        <a:buAutoNum type="alphaLcPeriod"/>
                      </a:pPr>
                      <a:r>
                        <a:rPr lang="en-US" sz="1600" dirty="0" smtClean="0">
                          <a:effectLst/>
                        </a:rPr>
                        <a:t>Share </a:t>
                      </a:r>
                      <a:r>
                        <a:rPr lang="en-US" sz="1600" dirty="0">
                          <a:effectLst/>
                        </a:rPr>
                        <a:t>and discuss your meal plan and shopping list with your counselor</a:t>
                      </a:r>
                      <a:r>
                        <a:rPr lang="en-US" sz="1600" dirty="0" smtClean="0">
                          <a:effectLst/>
                        </a:rPr>
                        <a:t>.</a:t>
                      </a:r>
                    </a:p>
                    <a:p>
                      <a:pPr marL="838093" lvl="1" indent="-228600">
                        <a:buFont typeface="+mj-lt"/>
                        <a:buAutoNum type="alphaLcPeriod"/>
                      </a:pPr>
                      <a:r>
                        <a:rPr lang="en-US" sz="1600" dirty="0" smtClean="0">
                          <a:effectLst/>
                        </a:rPr>
                        <a:t>Using </a:t>
                      </a:r>
                      <a:r>
                        <a:rPr lang="en-US" sz="1600" dirty="0">
                          <a:effectLst/>
                        </a:rPr>
                        <a:t>at least five of the 10 cooking methods from requirement 3, prepare and serve yourself and at least one adult (parent, family member, guardian, or other responsible adult) one breakfast, one lunch, one dinner, and one dessert from the meals you planned. </a:t>
                      </a:r>
                      <a:endParaRPr lang="en-US" sz="1600" dirty="0" smtClean="0">
                        <a:effectLst/>
                      </a:endParaRPr>
                    </a:p>
                    <a:p>
                      <a:pPr marL="838093" lvl="1" indent="-228600">
                        <a:buFont typeface="+mj-lt"/>
                        <a:buAutoNum type="alphaLcPeriod"/>
                      </a:pPr>
                      <a:r>
                        <a:rPr lang="en-US" sz="1600" dirty="0" smtClean="0">
                          <a:effectLst/>
                        </a:rPr>
                        <a:t>Time </a:t>
                      </a:r>
                      <a:r>
                        <a:rPr lang="en-US" sz="1600" dirty="0">
                          <a:effectLst/>
                        </a:rPr>
                        <a:t>your cooking to have each meal ready to serve at the proper time. Have an adult verify the preparation of the meal to your counselor</a:t>
                      </a:r>
                      <a:r>
                        <a:rPr lang="en-US" sz="1600" dirty="0" smtClean="0">
                          <a:effectLst/>
                        </a:rPr>
                        <a:t>.</a:t>
                      </a:r>
                    </a:p>
                    <a:p>
                      <a:pPr marL="838093" lvl="1" indent="-228600">
                        <a:buFont typeface="+mj-lt"/>
                        <a:buAutoNum type="alphaLcPeriod"/>
                      </a:pPr>
                      <a:r>
                        <a:rPr lang="en-US" sz="1600" dirty="0" smtClean="0">
                          <a:effectLst/>
                        </a:rPr>
                        <a:t>After </a:t>
                      </a:r>
                      <a:r>
                        <a:rPr lang="en-US" sz="1600" dirty="0">
                          <a:effectLst/>
                        </a:rPr>
                        <a:t>each meal, ask a person you served to evaluate the meal on presentation and taste, then evaluate your own meal. </a:t>
                      </a:r>
                      <a:endParaRPr lang="en-US" sz="1600" dirty="0" smtClean="0">
                        <a:effectLst/>
                      </a:endParaRPr>
                    </a:p>
                    <a:p>
                      <a:pPr marL="838093" lvl="1" indent="-228600">
                        <a:buFont typeface="+mj-lt"/>
                        <a:buAutoNum type="alphaLcPeriod"/>
                      </a:pPr>
                      <a:endParaRPr lang="en-US" sz="1600" dirty="0" smtClean="0">
                        <a:effectLst/>
                      </a:endParaRPr>
                    </a:p>
                    <a:p>
                      <a:pPr marL="609493" lvl="1" indent="0">
                        <a:buFont typeface="+mj-lt"/>
                        <a:buNone/>
                      </a:pPr>
                      <a:r>
                        <a:rPr lang="en-US" sz="1600" dirty="0" smtClean="0">
                          <a:effectLst/>
                        </a:rPr>
                        <a:t>Discuss </a:t>
                      </a:r>
                      <a:r>
                        <a:rPr lang="en-US" sz="1600" dirty="0">
                          <a:effectLst/>
                        </a:rPr>
                        <a:t>what you learned with your counselor, including any adjustments that could have improved or enhanced your meals. Tell how better planning and preparation help ensure a successful meal</a:t>
                      </a:r>
                      <a:r>
                        <a:rPr lang="en-US" sz="1600" dirty="0" smtClean="0">
                          <a:effectLst/>
                        </a:rPr>
                        <a:t>.</a:t>
                      </a:r>
                      <a:endParaRPr lang="en-US" sz="1600" dirty="0">
                        <a:effectLst/>
                      </a:endParaRP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4955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Camp </a:t>
            </a:r>
            <a:r>
              <a:rPr lang="en-US" b="1" dirty="0" smtClean="0"/>
              <a:t>Cooking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5694509"/>
              </p:ext>
            </p:extLst>
          </p:nvPr>
        </p:nvGraphicFramePr>
        <p:xfrm>
          <a:off x="32657" y="1371600"/>
          <a:ext cx="9144000" cy="5439362"/>
        </p:xfrm>
        <a:graphic>
          <a:graphicData uri="http://schemas.openxmlformats.org/drawingml/2006/table">
            <a:tbl>
              <a:tblPr/>
              <a:tblGrid>
                <a:gridCol w="9144000"/>
              </a:tblGrid>
              <a:tr h="4504617">
                <a:tc>
                  <a:txBody>
                    <a:bodyPr/>
                    <a:lstStyle/>
                    <a:p>
                      <a:pPr>
                        <a:buFont typeface="+mj-lt"/>
                        <a:buNone/>
                      </a:pPr>
                      <a:r>
                        <a:rPr lang="en-US" sz="2000" dirty="0" smtClean="0">
                          <a:effectLst/>
                        </a:rPr>
                        <a:t>Do </a:t>
                      </a:r>
                      <a:r>
                        <a:rPr lang="en-US" sz="2000" dirty="0">
                          <a:effectLst/>
                        </a:rPr>
                        <a:t>the following</a:t>
                      </a:r>
                      <a:r>
                        <a:rPr lang="en-US" sz="2000" dirty="0" smtClean="0">
                          <a:effectLst/>
                        </a:rPr>
                        <a:t>:</a:t>
                      </a:r>
                    </a:p>
                    <a:p>
                      <a:pPr marL="342900" indent="-342900">
                        <a:buFont typeface="+mj-lt"/>
                        <a:buAutoNum type="alphaLcPeriod"/>
                      </a:pPr>
                      <a:r>
                        <a:rPr lang="en-US" sz="1600" dirty="0" smtClean="0">
                          <a:effectLst/>
                        </a:rPr>
                        <a:t>Using </a:t>
                      </a:r>
                      <a:r>
                        <a:rPr lang="en-US" sz="1600" dirty="0">
                          <a:effectLst/>
                        </a:rPr>
                        <a:t>the </a:t>
                      </a:r>
                      <a:r>
                        <a:rPr lang="en-US" sz="1600" dirty="0" err="1">
                          <a:effectLst/>
                        </a:rPr>
                        <a:t>MyPlate</a:t>
                      </a:r>
                      <a:r>
                        <a:rPr lang="en-US" sz="1600" dirty="0">
                          <a:effectLst/>
                        </a:rPr>
                        <a:t> food guide or the current USDA nutrition model, plan a menu for your patrol (or a similar size group of up to eight youth, including you) for a camping trip. Your menu should include enough food for each person, keeping in mind any special needs (such as food allergies) and how you keep your foods safe and free from cross-contamination. These five meals must include at least one breakfast, one lunch, one dinner, AND at least one snack OR one dessert. List the equipment and utensils needed to prepare and serve these meals</a:t>
                      </a:r>
                      <a:r>
                        <a:rPr lang="en-US" sz="1600" dirty="0" smtClean="0">
                          <a:effectLst/>
                        </a:rPr>
                        <a:t>.</a:t>
                      </a:r>
                    </a:p>
                    <a:p>
                      <a:pPr marL="342900" indent="-342900">
                        <a:buFont typeface="+mj-lt"/>
                        <a:buAutoNum type="alphaLcPeriod"/>
                      </a:pPr>
                      <a:r>
                        <a:rPr lang="en-US" sz="1600" dirty="0" smtClean="0">
                          <a:effectLst/>
                        </a:rPr>
                        <a:t>Create </a:t>
                      </a:r>
                      <a:r>
                        <a:rPr lang="en-US" sz="1600" dirty="0">
                          <a:effectLst/>
                        </a:rPr>
                        <a:t>a shopping list for your meals showing the amount of food needed to prepare and serve each meal, and the cost for each meal</a:t>
                      </a:r>
                      <a:r>
                        <a:rPr lang="en-US" sz="1600" dirty="0" smtClean="0">
                          <a:effectLst/>
                        </a:rPr>
                        <a:t>.</a:t>
                      </a:r>
                    </a:p>
                    <a:p>
                      <a:pPr marL="342900" indent="-342900">
                        <a:buFont typeface="+mj-lt"/>
                        <a:buAutoNum type="alphaLcPeriod"/>
                      </a:pPr>
                      <a:r>
                        <a:rPr lang="en-US" sz="1600" dirty="0" smtClean="0">
                          <a:effectLst/>
                        </a:rPr>
                        <a:t>Share </a:t>
                      </a:r>
                      <a:r>
                        <a:rPr lang="en-US" sz="1600" dirty="0">
                          <a:effectLst/>
                        </a:rPr>
                        <a:t>and discuss your meal plan and shopping list with your counselor</a:t>
                      </a:r>
                      <a:r>
                        <a:rPr lang="en-US" sz="1600" dirty="0" smtClean="0">
                          <a:effectLst/>
                        </a:rPr>
                        <a:t>.</a:t>
                      </a:r>
                    </a:p>
                    <a:p>
                      <a:pPr marL="342900" indent="-342900">
                        <a:buFont typeface="+mj-lt"/>
                        <a:buAutoNum type="alphaLcPeriod"/>
                      </a:pPr>
                      <a:r>
                        <a:rPr lang="en-US" sz="1600" dirty="0" smtClean="0">
                          <a:effectLst/>
                        </a:rPr>
                        <a:t>In </a:t>
                      </a:r>
                      <a:r>
                        <a:rPr lang="en-US" sz="1600" dirty="0">
                          <a:effectLst/>
                        </a:rPr>
                        <a:t>the outdoors, using your menu plan for this requirement, cook two of the five meals you planned using either a lightweight stove or a low-impact fire. Use a different cooking method from requirement 3 for each meal. You must also cook a third meal using either a Dutch oven OR a foil pack OR kabobs. Serve all of these meals to your patrol or a group of youth. </a:t>
                      </a:r>
                      <a:endParaRPr lang="en-US" sz="1600" dirty="0" smtClean="0">
                        <a:effectLst/>
                      </a:endParaRPr>
                    </a:p>
                    <a:p>
                      <a:pPr marL="342900" indent="-342900">
                        <a:buFont typeface="+mj-lt"/>
                        <a:buAutoNum type="alphaLcPeriod"/>
                      </a:pPr>
                      <a:r>
                        <a:rPr lang="en-US" sz="1600" dirty="0" smtClean="0">
                          <a:effectLst/>
                        </a:rPr>
                        <a:t>In </a:t>
                      </a:r>
                      <a:r>
                        <a:rPr lang="en-US" sz="1600" dirty="0">
                          <a:effectLst/>
                        </a:rPr>
                        <a:t>the outdoors, prepare a dessert OR a snack and serve it to your patrol or a group of youth</a:t>
                      </a:r>
                      <a:r>
                        <a:rPr lang="en-US" sz="1600" dirty="0" smtClean="0">
                          <a:effectLst/>
                        </a:rPr>
                        <a:t>.</a:t>
                      </a:r>
                    </a:p>
                    <a:p>
                      <a:pPr marL="342900" indent="-342900">
                        <a:buFont typeface="+mj-lt"/>
                        <a:buAutoNum type="alphaLcPeriod"/>
                      </a:pPr>
                      <a:r>
                        <a:rPr lang="en-US" sz="1600" dirty="0" smtClean="0">
                          <a:effectLst/>
                        </a:rPr>
                        <a:t>After </a:t>
                      </a:r>
                      <a:r>
                        <a:rPr lang="en-US" sz="1600" dirty="0">
                          <a:effectLst/>
                        </a:rPr>
                        <a:t>each meal, have those you served evaluate the meal on presentation and taste, and then evaluate your own meal. Discuss what you learned with your counselor, including any adjustments that could have improved or enhanced your meals. Tell how planning and preparation help ensure successful outdoor cooking</a:t>
                      </a:r>
                      <a:r>
                        <a:rPr lang="en-US" sz="1600" dirty="0" smtClean="0">
                          <a:effectLst/>
                        </a:rPr>
                        <a:t>.</a:t>
                      </a:r>
                    </a:p>
                    <a:p>
                      <a:pPr marL="342900" indent="-342900">
                        <a:buFont typeface="+mj-lt"/>
                        <a:buAutoNum type="alphaLcPeriod"/>
                      </a:pPr>
                      <a:r>
                        <a:rPr lang="en-US" sz="1600" dirty="0" smtClean="0">
                          <a:effectLst/>
                        </a:rPr>
                        <a:t>Explain </a:t>
                      </a:r>
                      <a:r>
                        <a:rPr lang="en-US" sz="1600" dirty="0">
                          <a:effectLst/>
                        </a:rPr>
                        <a:t>to your counselor how you cleaned the equipment, utensils, and the cooking site thoroughly after each meal. Explain how you properly disposed of dishwater and of all garbage</a:t>
                      </a:r>
                      <a:r>
                        <a:rPr lang="en-US" sz="1600" dirty="0" smtClean="0">
                          <a:effectLst/>
                        </a:rPr>
                        <a:t>.</a:t>
                      </a:r>
                    </a:p>
                    <a:p>
                      <a:pPr marL="342900" indent="-342900">
                        <a:buFont typeface="+mj-lt"/>
                        <a:buAutoNum type="alphaLcPeriod"/>
                      </a:pPr>
                      <a:r>
                        <a:rPr lang="en-US" sz="1600" dirty="0" smtClean="0">
                          <a:effectLst/>
                        </a:rPr>
                        <a:t>Discuss </a:t>
                      </a:r>
                      <a:r>
                        <a:rPr lang="en-US" sz="1600" dirty="0">
                          <a:effectLst/>
                        </a:rPr>
                        <a:t>how you followed the Outdoor Code and no-trace principles when preparing your meals</a:t>
                      </a:r>
                      <a:r>
                        <a:rPr lang="en-US" sz="1600" dirty="0" smtClean="0">
                          <a:effectLst/>
                        </a:rPr>
                        <a:t>.</a:t>
                      </a:r>
                      <a:endParaRPr lang="en-US" sz="1600" dirty="0">
                        <a:effectLst/>
                      </a:endParaRP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4955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Trail and </a:t>
            </a:r>
            <a:r>
              <a:rPr lang="en-US" b="1" dirty="0" smtClean="0"/>
              <a:t>Backpacking Meals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629298"/>
              </p:ext>
            </p:extLst>
          </p:nvPr>
        </p:nvGraphicFramePr>
        <p:xfrm>
          <a:off x="25400" y="1479598"/>
          <a:ext cx="9144000" cy="5378402"/>
        </p:xfrm>
        <a:graphic>
          <a:graphicData uri="http://schemas.openxmlformats.org/drawingml/2006/table">
            <a:tbl>
              <a:tblPr/>
              <a:tblGrid>
                <a:gridCol w="9144000"/>
              </a:tblGrid>
              <a:tr h="4504617">
                <a:tc>
                  <a:txBody>
                    <a:bodyPr/>
                    <a:lstStyle/>
                    <a:p>
                      <a:pPr>
                        <a:buFont typeface="+mj-lt"/>
                        <a:buNone/>
                      </a:pPr>
                      <a:r>
                        <a:rPr lang="en-US" sz="1600" dirty="0" smtClean="0">
                          <a:effectLst/>
                        </a:rPr>
                        <a:t>Do </a:t>
                      </a:r>
                      <a:r>
                        <a:rPr lang="en-US" sz="1600" dirty="0">
                          <a:effectLst/>
                        </a:rPr>
                        <a:t>the following</a:t>
                      </a:r>
                      <a:r>
                        <a:rPr lang="en-US" sz="1600" dirty="0" smtClean="0">
                          <a:effectLst/>
                        </a:rPr>
                        <a:t>:</a:t>
                      </a:r>
                    </a:p>
                    <a:p>
                      <a:pPr marL="952393" lvl="1" indent="-342900">
                        <a:buFont typeface="+mj-lt"/>
                        <a:buAutoNum type="alphaLcPeriod"/>
                      </a:pPr>
                      <a:r>
                        <a:rPr lang="en-US" sz="1600" dirty="0" smtClean="0">
                          <a:effectLst/>
                        </a:rPr>
                        <a:t>Using </a:t>
                      </a:r>
                      <a:r>
                        <a:rPr lang="en-US" sz="1600" dirty="0">
                          <a:effectLst/>
                        </a:rPr>
                        <a:t>the </a:t>
                      </a:r>
                      <a:r>
                        <a:rPr lang="en-US" sz="1600" dirty="0" err="1">
                          <a:effectLst/>
                        </a:rPr>
                        <a:t>MyPlate</a:t>
                      </a:r>
                      <a:r>
                        <a:rPr lang="en-US" sz="1600" dirty="0">
                          <a:effectLst/>
                        </a:rPr>
                        <a:t> food guide or the current USDA nutrition model, plan a menu for trail hiking or backpacking that includes one breakfast, one lunch, one dinner, and one snack. These meals must not require refrigeration and are to be consumed by three to five people (including you). Be sure to keep in mind any special needs (such as food allergies) and how you will keep your foods safe and free from cross-contamination. List the equipment and utensils needed to prepare and serve these meals</a:t>
                      </a:r>
                      <a:r>
                        <a:rPr lang="en-US" sz="1600" dirty="0" smtClean="0">
                          <a:effectLst/>
                        </a:rPr>
                        <a:t>.</a:t>
                      </a:r>
                    </a:p>
                    <a:p>
                      <a:pPr marL="952393" lvl="1" indent="-342900">
                        <a:buFont typeface="+mj-lt"/>
                        <a:buAutoNum type="alphaLcPeriod"/>
                      </a:pPr>
                      <a:r>
                        <a:rPr lang="en-US" sz="1600" dirty="0" smtClean="0">
                          <a:effectLst/>
                        </a:rPr>
                        <a:t>Create </a:t>
                      </a:r>
                      <a:r>
                        <a:rPr lang="en-US" sz="1600" dirty="0">
                          <a:effectLst/>
                        </a:rPr>
                        <a:t>a shopping list for your meals, showing the amount of food needed to prepare and serve each meal, and the cost for each meal</a:t>
                      </a:r>
                      <a:r>
                        <a:rPr lang="en-US" sz="1600" dirty="0" smtClean="0">
                          <a:effectLst/>
                        </a:rPr>
                        <a:t>.</a:t>
                      </a:r>
                    </a:p>
                    <a:p>
                      <a:pPr marL="952393" lvl="1" indent="-342900">
                        <a:buFont typeface="+mj-lt"/>
                        <a:buAutoNum type="alphaLcPeriod"/>
                      </a:pPr>
                      <a:r>
                        <a:rPr lang="en-US" sz="1600" dirty="0" smtClean="0">
                          <a:effectLst/>
                        </a:rPr>
                        <a:t>Share </a:t>
                      </a:r>
                      <a:r>
                        <a:rPr lang="en-US" sz="1600" dirty="0">
                          <a:effectLst/>
                        </a:rPr>
                        <a:t>and discuss your meal plan and shopping list with your counselor. Your plan must include how to repackage foods for your hike or backpacking trip to eliminate as much bulk, weight, and garbage as possible</a:t>
                      </a:r>
                      <a:r>
                        <a:rPr lang="en-US" sz="1600" dirty="0" smtClean="0">
                          <a:effectLst/>
                        </a:rPr>
                        <a:t>.</a:t>
                      </a:r>
                    </a:p>
                    <a:p>
                      <a:pPr marL="952393" lvl="1" indent="-342900">
                        <a:buFont typeface="+mj-lt"/>
                        <a:buAutoNum type="alphaLcPeriod"/>
                      </a:pPr>
                      <a:r>
                        <a:rPr lang="en-US" sz="1600" dirty="0" smtClean="0">
                          <a:effectLst/>
                        </a:rPr>
                        <a:t>While </a:t>
                      </a:r>
                      <a:r>
                        <a:rPr lang="en-US" sz="1600" dirty="0">
                          <a:effectLst/>
                        </a:rPr>
                        <a:t>on a trail hike or backpacking trip, prepare and serve two meals and a snack from the menu planned for this requirement. At least one of those meals must be cooked over a fire, or an approved trail stove (with proper supervision</a:t>
                      </a:r>
                      <a:r>
                        <a:rPr lang="en-US" sz="1600" dirty="0" smtClean="0">
                          <a:effectLst/>
                        </a:rPr>
                        <a:t>).</a:t>
                      </a:r>
                    </a:p>
                    <a:p>
                      <a:pPr marL="952393" lvl="1" indent="-342900">
                        <a:buFont typeface="+mj-lt"/>
                        <a:buAutoNum type="alphaLcPeriod"/>
                      </a:pPr>
                      <a:r>
                        <a:rPr lang="en-US" sz="1600" dirty="0" smtClean="0">
                          <a:effectLst/>
                        </a:rPr>
                        <a:t>After </a:t>
                      </a:r>
                      <a:r>
                        <a:rPr lang="en-US" sz="1600" dirty="0">
                          <a:effectLst/>
                        </a:rPr>
                        <a:t>each meal, have those you served evaluate the meal on presentation and taste, then evaluate your own meal. Discuss what you learned with your counselor, including any adjustments that could have improved or enhanced your meals. Tell how planning and preparation help ensure successful trail hiking or backpacking </a:t>
                      </a:r>
                      <a:r>
                        <a:rPr lang="en-US" sz="1600" dirty="0" smtClean="0">
                          <a:effectLst/>
                        </a:rPr>
                        <a:t>meals.</a:t>
                      </a:r>
                    </a:p>
                    <a:p>
                      <a:pPr marL="952393" lvl="1" indent="-342900">
                        <a:buFont typeface="+mj-lt"/>
                        <a:buAutoNum type="alphaLcPeriod"/>
                      </a:pPr>
                      <a:r>
                        <a:rPr lang="en-US" sz="1600" dirty="0" smtClean="0">
                          <a:effectLst/>
                        </a:rPr>
                        <a:t>Discuss </a:t>
                      </a:r>
                      <a:r>
                        <a:rPr lang="en-US" sz="1600" dirty="0">
                          <a:effectLst/>
                        </a:rPr>
                        <a:t>how you followed the Outdoor Code and no-trace principles during your outing. Explain to your counselor how you cleaned any equipment, utensils, and the cooking site after each meal. Explain how you properly disposed of any dishwater and packed out all garbage</a:t>
                      </a:r>
                      <a:r>
                        <a:rPr lang="en-US" sz="1600" dirty="0" smtClean="0">
                          <a:effectLst/>
                        </a:rPr>
                        <a:t>.</a:t>
                      </a:r>
                      <a:endParaRPr lang="en-US" sz="1600" dirty="0">
                        <a:effectLst/>
                      </a:endParaRPr>
                    </a:p>
                  </a:txBody>
                  <a:tcPr marL="6961" marR="6961" marT="6961" marB="696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AFF"/>
                    </a:solidFill>
                  </a:tcPr>
                </a:tc>
              </a:tr>
            </a:tbl>
          </a:graphicData>
        </a:graphic>
      </p:graphicFrame>
    </p:spTree>
    <p:extLst>
      <p:ext uri="{BB962C8B-B14F-4D97-AF65-F5344CB8AC3E}">
        <p14:creationId xmlns:p14="http://schemas.microsoft.com/office/powerpoint/2010/main" val="4955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pPr>
            <a:r>
              <a:rPr lang="en-US" sz="2000" dirty="0" smtClean="0"/>
              <a:t>What to cook and how much</a:t>
            </a:r>
          </a:p>
          <a:p>
            <a:pPr>
              <a:buFont typeface="Arial" pitchFamily="34" charset="0"/>
              <a:buChar char="•"/>
            </a:pPr>
            <a:r>
              <a:rPr lang="en-US" sz="2000" dirty="0" smtClean="0"/>
              <a:t>What equipment is needed</a:t>
            </a:r>
          </a:p>
          <a:p>
            <a:pPr>
              <a:buFont typeface="Arial" pitchFamily="34" charset="0"/>
              <a:buChar char="•"/>
            </a:pPr>
            <a:r>
              <a:rPr lang="en-US" sz="2000" dirty="0" smtClean="0"/>
              <a:t>What safety concerns are present</a:t>
            </a:r>
          </a:p>
          <a:p>
            <a:pPr>
              <a:buFont typeface="Arial" pitchFamily="34" charset="0"/>
              <a:buChar char="•"/>
            </a:pPr>
            <a:r>
              <a:rPr lang="en-US" sz="2000" dirty="0" smtClean="0"/>
              <a:t>How much time is available</a:t>
            </a:r>
          </a:p>
          <a:p>
            <a:pPr>
              <a:buFont typeface="Arial" pitchFamily="34" charset="0"/>
              <a:buChar char="•"/>
            </a:pPr>
            <a:r>
              <a:rPr lang="en-US" sz="2000" dirty="0" smtClean="0"/>
              <a:t>How much cleanup is needed</a:t>
            </a:r>
          </a:p>
          <a:p>
            <a:pPr>
              <a:buFont typeface="Arial" pitchFamily="34" charset="0"/>
              <a:buChar char="•"/>
            </a:pPr>
            <a:r>
              <a:rPr lang="en-US" sz="2000" dirty="0" smtClean="0"/>
              <a:t>Nutritional considerations</a:t>
            </a:r>
          </a:p>
          <a:p>
            <a:pPr>
              <a:buFont typeface="Arial" pitchFamily="34" charset="0"/>
              <a:buChar char="•"/>
            </a:pPr>
            <a:r>
              <a:rPr lang="en-US" sz="2000" dirty="0" smtClean="0"/>
              <a:t>Food allergies in group</a:t>
            </a:r>
          </a:p>
          <a:p>
            <a:pPr>
              <a:buFont typeface="Arial" pitchFamily="34" charset="0"/>
              <a:buChar char="•"/>
            </a:pPr>
            <a:r>
              <a:rPr lang="en-US" sz="2000" dirty="0" smtClean="0"/>
              <a:t>Proper food storage</a:t>
            </a:r>
          </a:p>
          <a:p>
            <a:pPr>
              <a:buFont typeface="Arial" pitchFamily="34" charset="0"/>
              <a:buChar char="•"/>
            </a:pPr>
            <a:r>
              <a:rPr lang="en-US" sz="2000" dirty="0" smtClean="0"/>
              <a:t>Timing of meal</a:t>
            </a:r>
          </a:p>
          <a:p>
            <a:pPr>
              <a:buFont typeface="Arial" pitchFamily="34" charset="0"/>
              <a:buChar char="•"/>
            </a:pPr>
            <a:endParaRPr lang="en-US" sz="2000" dirty="0" smtClean="0"/>
          </a:p>
          <a:p>
            <a:pPr lvl="1" algn="r">
              <a:buNone/>
            </a:pPr>
            <a:r>
              <a:rPr lang="en-US" sz="2000" b="1" dirty="0" smtClean="0"/>
              <a:t>WHAT ELSE MIGHT YOU WANT TO CONSIDER?</a:t>
            </a:r>
            <a:endParaRPr lang="en-US" sz="2000" b="1" dirty="0"/>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There are many considerations when planning a meal especially when cooking for a larger group</a:t>
            </a:r>
          </a:p>
          <a:p>
            <a:pPr>
              <a:buFont typeface="Arial" pitchFamily="34" charset="0"/>
              <a:buChar char="•"/>
            </a:pPr>
            <a:r>
              <a:rPr lang="en-US" sz="2000" dirty="0" smtClean="0"/>
              <a:t>Use of Troop meal planning worksheet</a:t>
            </a: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
            <a:ext cx="1219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05932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307" t="20148" r="24445" b="40402"/>
          <a:stretch/>
        </p:blipFill>
        <p:spPr bwMode="auto">
          <a:xfrm>
            <a:off x="754741" y="1580675"/>
            <a:ext cx="7627259" cy="504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7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Take only what is needed.  Measure food quantity ahead of time.</a:t>
            </a:r>
          </a:p>
          <a:p>
            <a:pPr>
              <a:buFont typeface="Arial" pitchFamily="34" charset="0"/>
              <a:buChar char="•"/>
            </a:pPr>
            <a:r>
              <a:rPr lang="en-US" sz="2000" dirty="0" smtClean="0"/>
              <a:t>Prep (Slice, chop etc. ) food before going.</a:t>
            </a:r>
          </a:p>
          <a:p>
            <a:pPr>
              <a:buFont typeface="Arial" pitchFamily="34" charset="0"/>
              <a:buChar char="•"/>
            </a:pPr>
            <a:r>
              <a:rPr lang="en-US" sz="2000" dirty="0" smtClean="0"/>
              <a:t>Repackage foods to reduce trash.</a:t>
            </a:r>
          </a:p>
          <a:p>
            <a:pPr>
              <a:buFont typeface="Arial" pitchFamily="34" charset="0"/>
              <a:buChar char="•"/>
            </a:pPr>
            <a:r>
              <a:rPr lang="en-US" sz="2000" dirty="0" smtClean="0"/>
              <a:t>Use zip top bags to limit space/remove air.</a:t>
            </a:r>
          </a:p>
          <a:p>
            <a:pPr>
              <a:buFont typeface="Arial" pitchFamily="34" charset="0"/>
              <a:buChar char="•"/>
            </a:pPr>
            <a:r>
              <a:rPr lang="en-US" sz="2000" dirty="0" smtClean="0"/>
              <a:t>Check to make sure you have all the ingredients</a:t>
            </a:r>
          </a:p>
          <a:p>
            <a:pPr>
              <a:buFont typeface="Arial" pitchFamily="34" charset="0"/>
              <a:buChar char="•"/>
            </a:pPr>
            <a:r>
              <a:rPr lang="en-US" sz="2000" dirty="0" smtClean="0"/>
              <a:t>Pack food so each meal is easily accessible.</a:t>
            </a:r>
          </a:p>
          <a:p>
            <a:pPr>
              <a:buFont typeface="Arial" pitchFamily="34" charset="0"/>
              <a:buChar char="•"/>
            </a:pPr>
            <a:r>
              <a:rPr lang="en-US" sz="2000" dirty="0" smtClean="0"/>
              <a:t>Stay organized.</a:t>
            </a:r>
          </a:p>
          <a:p>
            <a:pPr>
              <a:buFont typeface="Arial" pitchFamily="34" charset="0"/>
              <a:buChar char="•"/>
            </a:pPr>
            <a:r>
              <a:rPr lang="en-US" sz="2000" dirty="0" smtClean="0"/>
              <a:t>Do not forget to pack the cooking gear </a:t>
            </a:r>
            <a:endParaRPr lang="en-US" sz="2000"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Outdoor Code and Leave No Trace</a:t>
            </a:r>
          </a:p>
          <a:p>
            <a:r>
              <a:rPr lang="en-US" sz="2000" b="1" dirty="0" smtClean="0"/>
              <a:t>The Outdoor Code</a:t>
            </a:r>
          </a:p>
          <a:p>
            <a:pPr lvl="1"/>
            <a:r>
              <a:rPr lang="en-US" sz="1600" dirty="0" smtClean="0"/>
              <a:t>As an American, I will do my best to -</a:t>
            </a:r>
          </a:p>
          <a:p>
            <a:pPr lvl="1"/>
            <a:r>
              <a:rPr lang="en-US" sz="1600" dirty="0" smtClean="0"/>
              <a:t>Be clean in my outdoor manners</a:t>
            </a:r>
          </a:p>
          <a:p>
            <a:pPr lvl="1"/>
            <a:r>
              <a:rPr lang="en-US" sz="1600" dirty="0" smtClean="0"/>
              <a:t>Be careful with fire</a:t>
            </a:r>
          </a:p>
          <a:p>
            <a:pPr lvl="1"/>
            <a:r>
              <a:rPr lang="en-US" sz="1600" dirty="0" smtClean="0"/>
              <a:t>Be considerate in the outdoors, and</a:t>
            </a:r>
          </a:p>
          <a:p>
            <a:pPr lvl="1"/>
            <a:r>
              <a:rPr lang="en-US" sz="1600" dirty="0" smtClean="0"/>
              <a:t>Be conservation minded.</a:t>
            </a:r>
          </a:p>
          <a:p>
            <a:pPr lvl="1"/>
            <a:endParaRPr lang="en-US" sz="1600" dirty="0" smtClean="0"/>
          </a:p>
          <a:p>
            <a:r>
              <a:rPr lang="en-US" sz="2000" dirty="0" smtClean="0"/>
              <a:t>How does this impact the kind of meals and cooking methods you will use outdoors?</a:t>
            </a:r>
            <a:endParaRPr lang="en-US" sz="2000"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The cobra patrol is going on a backpacking trip. </a:t>
            </a:r>
          </a:p>
          <a:p>
            <a:pPr>
              <a:buFont typeface="Arial" pitchFamily="34" charset="0"/>
              <a:buChar char="•"/>
            </a:pPr>
            <a:r>
              <a:rPr lang="en-US" sz="2000" dirty="0" smtClean="0"/>
              <a:t>The GM has decided he wants to make fried chicken for dinner. </a:t>
            </a:r>
          </a:p>
          <a:p>
            <a:pPr lvl="1">
              <a:buFont typeface="Arial" pitchFamily="34" charset="0"/>
              <a:buChar char="•"/>
            </a:pPr>
            <a:r>
              <a:rPr lang="en-US" sz="1600" dirty="0" smtClean="0"/>
              <a:t>What are the potential problems?</a:t>
            </a:r>
          </a:p>
          <a:p>
            <a:pPr lvl="1">
              <a:buFont typeface="Arial" pitchFamily="34" charset="0"/>
              <a:buChar char="•"/>
            </a:pPr>
            <a:r>
              <a:rPr lang="en-US" sz="1600" dirty="0" smtClean="0"/>
              <a:t>How can they be prevented?</a:t>
            </a:r>
          </a:p>
          <a:p>
            <a:pPr>
              <a:buFont typeface="Arial" pitchFamily="34" charset="0"/>
              <a:buChar char="•"/>
            </a:pPr>
            <a:r>
              <a:rPr lang="en-US" sz="2000" dirty="0" smtClean="0"/>
              <a:t>After giving it some thought, he decided instead to make chicken in foil packets</a:t>
            </a:r>
          </a:p>
          <a:p>
            <a:pPr lvl="1">
              <a:buFont typeface="Arial" pitchFamily="34" charset="0"/>
              <a:buChar char="•"/>
            </a:pPr>
            <a:r>
              <a:rPr lang="en-US" sz="1600" dirty="0" smtClean="0"/>
              <a:t>What are the potential problems?</a:t>
            </a:r>
          </a:p>
          <a:p>
            <a:pPr lvl="1">
              <a:buFont typeface="Arial" pitchFamily="34" charset="0"/>
              <a:buChar char="•"/>
            </a:pPr>
            <a:r>
              <a:rPr lang="en-US" sz="1600" dirty="0" smtClean="0"/>
              <a:t>How can they be prevented?</a:t>
            </a:r>
          </a:p>
          <a:p>
            <a:pPr lvl="1">
              <a:buFont typeface="Arial" pitchFamily="34" charset="0"/>
              <a:buChar char="•"/>
            </a:pPr>
            <a:r>
              <a:rPr lang="en-US" sz="1600" dirty="0" smtClean="0"/>
              <a:t>What will make this meal more filling?</a:t>
            </a:r>
          </a:p>
          <a:p>
            <a:pPr lvl="1">
              <a:buFont typeface="Arial" pitchFamily="34" charset="0"/>
              <a:buChar char="•"/>
            </a:pPr>
            <a:r>
              <a:rPr lang="en-US" sz="1600" dirty="0" smtClean="0"/>
              <a:t>How can it be made easer, lighter, faster?</a:t>
            </a:r>
            <a:endParaRPr 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Mark made tuna salad and peanut butter cookies for a picnic to be held outdoors at a park. The weather is very warm as it is summer. It will be a couple of hours before people get to eat the salad as they are busy doing activities</a:t>
            </a:r>
          </a:p>
          <a:p>
            <a:pPr>
              <a:buFont typeface="Arial" pitchFamily="34" charset="0"/>
              <a:buChar char="•"/>
            </a:pPr>
            <a:endParaRPr lang="en-US" sz="2000" dirty="0" smtClean="0"/>
          </a:p>
          <a:p>
            <a:pPr>
              <a:buFont typeface="Arial" pitchFamily="34" charset="0"/>
              <a:buChar char="•"/>
            </a:pPr>
            <a:r>
              <a:rPr lang="en-US" sz="2000" dirty="0" smtClean="0"/>
              <a:t>What are the potential problems?</a:t>
            </a:r>
          </a:p>
          <a:p>
            <a:pPr>
              <a:buFont typeface="Arial" pitchFamily="34" charset="0"/>
              <a:buChar char="•"/>
            </a:pPr>
            <a:r>
              <a:rPr lang="en-US" sz="2000" dirty="0" smtClean="0"/>
              <a:t>How can they be prevented?</a:t>
            </a:r>
            <a:endParaRPr lang="en-US" sz="2000" dirty="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dirty="0"/>
              <a:t>You have a group of 4 campers for this weekend’s campout. There is a burn ban in place. The weather is cool, you will be hiking on rough terrain and carrying all of your gear and food into the site. The weather is expected to be about 55 during the day. You only have one stove burner, and only one pot to cook in. </a:t>
            </a:r>
          </a:p>
          <a:p>
            <a:pPr>
              <a:buFont typeface="Arial" pitchFamily="34" charset="0"/>
              <a:buChar char="•"/>
            </a:pPr>
            <a:r>
              <a:rPr lang="en-US" sz="2000" dirty="0"/>
              <a:t>Using the meal planning worksheet, plan 3 meals for your group</a:t>
            </a:r>
          </a:p>
          <a:p>
            <a:pPr>
              <a:buFont typeface="Arial" pitchFamily="34" charset="0"/>
              <a:buChar char="•"/>
            </a:pPr>
            <a:r>
              <a:rPr lang="en-US" sz="2000" dirty="0"/>
              <a:t>Discuss with the class why your groups plan is a good meal plan for this activity</a:t>
            </a:r>
          </a:p>
          <a:p>
            <a:pPr>
              <a:buFont typeface="Arial" pitchFamily="34" charset="0"/>
              <a:buChar char="•"/>
            </a:pPr>
            <a:r>
              <a:rPr lang="en-US" sz="2000" dirty="0"/>
              <a:t>How could this meal plan be made…</a:t>
            </a:r>
          </a:p>
          <a:p>
            <a:pPr lvl="1">
              <a:buFont typeface="Arial" pitchFamily="34" charset="0"/>
              <a:buChar char="•"/>
            </a:pPr>
            <a:r>
              <a:rPr lang="en-US" sz="1600" dirty="0"/>
              <a:t>Lighter</a:t>
            </a:r>
          </a:p>
          <a:p>
            <a:pPr lvl="1">
              <a:buFont typeface="Arial" pitchFamily="34" charset="0"/>
              <a:buChar char="•"/>
            </a:pPr>
            <a:r>
              <a:rPr lang="en-US" sz="1600" dirty="0"/>
              <a:t>Faster to cook</a:t>
            </a:r>
          </a:p>
          <a:p>
            <a:pPr lvl="1">
              <a:buFont typeface="Arial" pitchFamily="34" charset="0"/>
              <a:buChar char="•"/>
            </a:pPr>
            <a:r>
              <a:rPr lang="en-US" sz="1600" dirty="0"/>
              <a:t>Cheaper</a:t>
            </a:r>
          </a:p>
          <a:p>
            <a:pPr lvl="1">
              <a:buFont typeface="Arial" pitchFamily="34" charset="0"/>
              <a:buChar char="•"/>
            </a:pPr>
            <a:r>
              <a:rPr lang="en-US" sz="1600" dirty="0"/>
              <a:t>Easier to clean up</a:t>
            </a:r>
            <a:endParaRPr 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a:t>
            </a:r>
            <a:endParaRPr lang="en-US" b="1"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000" dirty="0" smtClean="0"/>
              <a:t>7 Methods of cooking needed for merit badge</a:t>
            </a:r>
          </a:p>
          <a:p>
            <a:pPr lvl="1">
              <a:buFont typeface="Arial" pitchFamily="34" charset="0"/>
              <a:buChar char="•"/>
            </a:pPr>
            <a:r>
              <a:rPr lang="en-US" sz="2000" dirty="0" smtClean="0"/>
              <a:t>Baking</a:t>
            </a:r>
          </a:p>
          <a:p>
            <a:pPr lvl="1">
              <a:buFont typeface="Arial" pitchFamily="34" charset="0"/>
              <a:buChar char="•"/>
            </a:pPr>
            <a:r>
              <a:rPr lang="en-US" sz="2000" dirty="0" smtClean="0"/>
              <a:t>Boiling</a:t>
            </a:r>
          </a:p>
          <a:p>
            <a:pPr lvl="1">
              <a:buFont typeface="Arial" pitchFamily="34" charset="0"/>
              <a:buChar char="•"/>
            </a:pPr>
            <a:r>
              <a:rPr lang="en-US" sz="2000" dirty="0" smtClean="0"/>
              <a:t>Pan frying</a:t>
            </a:r>
          </a:p>
          <a:p>
            <a:pPr lvl="1">
              <a:buFont typeface="Arial" pitchFamily="34" charset="0"/>
              <a:buChar char="•"/>
            </a:pPr>
            <a:r>
              <a:rPr lang="en-US" sz="2000" dirty="0" smtClean="0"/>
              <a:t>Simmering</a:t>
            </a:r>
          </a:p>
          <a:p>
            <a:pPr lvl="1">
              <a:buFont typeface="Arial" pitchFamily="34" charset="0"/>
              <a:buChar char="•"/>
            </a:pPr>
            <a:r>
              <a:rPr lang="en-US" sz="2000" dirty="0" smtClean="0"/>
              <a:t>Steaming</a:t>
            </a:r>
          </a:p>
          <a:p>
            <a:pPr lvl="1">
              <a:buFont typeface="Arial" pitchFamily="34" charset="0"/>
              <a:buChar char="•"/>
            </a:pPr>
            <a:r>
              <a:rPr lang="en-US" sz="2000" dirty="0" smtClean="0"/>
              <a:t>Microwaving</a:t>
            </a:r>
          </a:p>
          <a:p>
            <a:pPr lvl="1">
              <a:buFont typeface="Arial" pitchFamily="34" charset="0"/>
              <a:buChar char="•"/>
            </a:pPr>
            <a:r>
              <a:rPr lang="en-US" sz="2000" dirty="0" smtClean="0"/>
              <a:t>Grilling</a:t>
            </a:r>
          </a:p>
          <a:p>
            <a:pPr lvl="1">
              <a:buFont typeface="Arial" pitchFamily="34" charset="0"/>
              <a:buChar char="•"/>
            </a:pPr>
            <a:endParaRPr lang="en-US" sz="2000" dirty="0" smtClean="0"/>
          </a:p>
          <a:p>
            <a:pPr>
              <a:buFont typeface="Arial" pitchFamily="34" charset="0"/>
              <a:buChar char="•"/>
            </a:pPr>
            <a:r>
              <a:rPr lang="en-US" sz="2000" dirty="0" smtClean="0"/>
              <a:t>Of course there are others such as </a:t>
            </a:r>
            <a:r>
              <a:rPr lang="en-US" sz="2000" dirty="0" err="1" smtClean="0"/>
              <a:t>sautee</a:t>
            </a:r>
            <a:r>
              <a:rPr lang="en-US" sz="2000" dirty="0" smtClean="0"/>
              <a:t>, braise, roast, deep fry, but these 7 should be the focus</a:t>
            </a:r>
            <a:endParaRPr lang="en-US" sz="2000" dirty="0"/>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Stoves </a:t>
            </a:r>
            <a:r>
              <a:rPr lang="en-US" sz="2000" dirty="0" err="1" smtClean="0"/>
              <a:t>vs</a:t>
            </a:r>
            <a:r>
              <a:rPr lang="en-US" sz="2000" dirty="0" smtClean="0"/>
              <a:t> Wood Fire</a:t>
            </a:r>
          </a:p>
          <a:p>
            <a:pPr>
              <a:buFont typeface="Arial" pitchFamily="34" charset="0"/>
              <a:buChar char="•"/>
            </a:pPr>
            <a:r>
              <a:rPr lang="en-US" sz="2000" dirty="0" smtClean="0"/>
              <a:t>Advantages of wood fire cooking</a:t>
            </a:r>
          </a:p>
          <a:p>
            <a:pPr>
              <a:buFont typeface="Arial" pitchFamily="34" charset="0"/>
              <a:buChar char="•"/>
            </a:pPr>
            <a:r>
              <a:rPr lang="en-US" sz="2000" dirty="0" smtClean="0"/>
              <a:t>Disadvantages of wood fire cooking</a:t>
            </a:r>
          </a:p>
          <a:p>
            <a:pPr>
              <a:buFont typeface="Arial" pitchFamily="34" charset="0"/>
              <a:buChar char="•"/>
            </a:pPr>
            <a:r>
              <a:rPr lang="en-US" sz="2000" dirty="0" smtClean="0"/>
              <a:t>Advantages of stoves</a:t>
            </a:r>
          </a:p>
          <a:p>
            <a:pPr>
              <a:buFont typeface="Arial" pitchFamily="34" charset="0"/>
              <a:buChar char="•"/>
            </a:pPr>
            <a:r>
              <a:rPr lang="en-US" sz="2000" dirty="0" smtClean="0"/>
              <a:t>Disadvantages of stoves</a:t>
            </a:r>
            <a:endParaRPr lang="en-US" sz="2000" dirty="0"/>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Outdoor Code and Leave No Trace</a:t>
            </a:r>
          </a:p>
          <a:p>
            <a:pPr>
              <a:buFont typeface="Arial" pitchFamily="34" charset="0"/>
              <a:buChar char="•"/>
            </a:pPr>
            <a:r>
              <a:rPr lang="en-US" sz="2000" dirty="0" smtClean="0"/>
              <a:t>Keeping the Outdoor Code and Leave No trace in mind…</a:t>
            </a:r>
          </a:p>
          <a:p>
            <a:pPr lvl="1">
              <a:buFont typeface="Arial" pitchFamily="34" charset="0"/>
              <a:buChar char="•"/>
            </a:pPr>
            <a:r>
              <a:rPr lang="en-US" sz="1600" dirty="0" smtClean="0"/>
              <a:t>How can you reduce the environmental impact of the cooking method?</a:t>
            </a:r>
          </a:p>
          <a:p>
            <a:pPr lvl="1">
              <a:buFont typeface="Arial" pitchFamily="34" charset="0"/>
              <a:buChar char="•"/>
            </a:pPr>
            <a:r>
              <a:rPr lang="en-US" sz="1600" dirty="0" smtClean="0"/>
              <a:t>How can you reduce the environmental impact of packaging ?</a:t>
            </a:r>
          </a:p>
          <a:p>
            <a:pPr lvl="1">
              <a:buFont typeface="Arial" pitchFamily="34" charset="0"/>
              <a:buChar char="•"/>
            </a:pPr>
            <a:r>
              <a:rPr lang="en-US" sz="1600" dirty="0" smtClean="0"/>
              <a:t>How are dishes done at </a:t>
            </a:r>
            <a:r>
              <a:rPr lang="en-US" sz="1600" dirty="0" err="1" smtClean="0"/>
              <a:t>Philmont</a:t>
            </a:r>
            <a:r>
              <a:rPr lang="en-US" sz="1600" dirty="0" smtClean="0"/>
              <a:t>?</a:t>
            </a:r>
            <a:endParaRPr lang="en-US" sz="1600" dirty="0"/>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dirty="0"/>
          </a:p>
        </p:txBody>
      </p:sp>
      <p:sp>
        <p:nvSpPr>
          <p:cNvPr id="3" name="Content Placeholder 2"/>
          <p:cNvSpPr>
            <a:spLocks noGrp="1"/>
          </p:cNvSpPr>
          <p:nvPr>
            <p:ph idx="1"/>
          </p:nvPr>
        </p:nvSpPr>
        <p:spPr/>
        <p:txBody>
          <a:bodyPr>
            <a:normAutofit/>
          </a:bodyPr>
          <a:lstStyle/>
          <a:p>
            <a:pPr lvl="1">
              <a:buNone/>
            </a:pPr>
            <a:endParaRPr lang="en-US" sz="2000" dirty="0" smtClean="0"/>
          </a:p>
          <a:p>
            <a:pPr lvl="1">
              <a:buNone/>
            </a:pPr>
            <a:r>
              <a:rPr lang="en-US" sz="2000" b="1" dirty="0" smtClean="0"/>
              <a:t>Off to the kitchen to prepare a snack!</a:t>
            </a:r>
          </a:p>
          <a:p>
            <a:pPr lvl="1">
              <a:buNone/>
            </a:pPr>
            <a:endParaRPr lang="en-US" sz="2000" b="1" dirty="0" smtClean="0"/>
          </a:p>
          <a:p>
            <a:pPr lvl="1">
              <a:buNone/>
            </a:pPr>
            <a:r>
              <a:rPr lang="en-US" sz="2000" b="1" dirty="0" err="1" smtClean="0"/>
              <a:t>GloGerm</a:t>
            </a:r>
            <a:r>
              <a:rPr lang="en-US" sz="2000" b="1" dirty="0" smtClean="0"/>
              <a:t> Experiment</a:t>
            </a:r>
          </a:p>
          <a:p>
            <a:pPr marL="1314450" lvl="2" indent="-514350">
              <a:buFont typeface="Arial" pitchFamily="34" charset="0"/>
              <a:buChar char="•"/>
            </a:pPr>
            <a:r>
              <a:rPr lang="en-US" sz="2000" dirty="0" smtClean="0"/>
              <a:t>Scouts are divided into two teams</a:t>
            </a:r>
          </a:p>
          <a:p>
            <a:pPr marL="1314450" lvl="2" indent="-514350">
              <a:buFont typeface="Arial" pitchFamily="34" charset="0"/>
              <a:buChar char="•"/>
            </a:pPr>
            <a:r>
              <a:rPr lang="en-US" sz="2000" dirty="0" smtClean="0"/>
              <a:t>Both teams powdered but…</a:t>
            </a:r>
          </a:p>
          <a:p>
            <a:pPr marL="1314450" lvl="2" indent="-514350">
              <a:buFont typeface="Arial" pitchFamily="34" charset="0"/>
              <a:buChar char="•"/>
            </a:pPr>
            <a:r>
              <a:rPr lang="en-US" sz="2000" dirty="0" smtClean="0"/>
              <a:t>Team 1 washes hands before powdering, after powdering and during food prep</a:t>
            </a:r>
          </a:p>
          <a:p>
            <a:pPr marL="1314450" lvl="2" indent="-514350">
              <a:buFont typeface="Arial" pitchFamily="34" charset="0"/>
              <a:buChar char="•"/>
            </a:pPr>
            <a:r>
              <a:rPr lang="en-US" sz="2000" dirty="0" smtClean="0"/>
              <a:t>Team 2 washes hands prior to powdering but not prior to or during prep</a:t>
            </a:r>
          </a:p>
          <a:p>
            <a:pPr marL="1314450" lvl="2" indent="-514350">
              <a:buFont typeface="Arial" pitchFamily="34" charset="0"/>
              <a:buChar char="•"/>
            </a:pPr>
            <a:r>
              <a:rPr lang="en-US" sz="2000" dirty="0" smtClean="0"/>
              <a:t>View the results with black light</a:t>
            </a: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As a group, plan a menu for the next session to demonstrate the different cooking methods</a:t>
            </a:r>
          </a:p>
          <a:p>
            <a:pPr>
              <a:buFont typeface="Arial" pitchFamily="34" charset="0"/>
              <a:buChar char="•"/>
            </a:pPr>
            <a:r>
              <a:rPr lang="en-US" sz="2000" dirty="0" smtClean="0"/>
              <a:t>We will cook and eat this meal as a group</a:t>
            </a:r>
          </a:p>
          <a:p>
            <a:pPr>
              <a:buFont typeface="Arial" pitchFamily="34" charset="0"/>
              <a:buChar char="•"/>
            </a:pPr>
            <a:r>
              <a:rPr lang="en-US" sz="2000" dirty="0" smtClean="0"/>
              <a:t>Meal must meet </a:t>
            </a:r>
            <a:r>
              <a:rPr lang="en-US" sz="2000" dirty="0" err="1" smtClean="0"/>
              <a:t>MyPlate</a:t>
            </a:r>
            <a:r>
              <a:rPr lang="en-US" sz="2000" dirty="0" smtClean="0"/>
              <a:t> rules</a:t>
            </a:r>
          </a:p>
          <a:p>
            <a:pPr>
              <a:buFont typeface="Arial" pitchFamily="34" charset="0"/>
              <a:buChar char="•"/>
            </a:pPr>
            <a:r>
              <a:rPr lang="en-US" sz="2000" dirty="0" smtClean="0"/>
              <a:t>Group outing to shop for this meal @ grocery store</a:t>
            </a:r>
            <a:endParaRPr lang="en-US" sz="20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5407" r="16190" b="4339"/>
          <a:stretch/>
        </p:blipFill>
        <p:spPr bwMode="auto">
          <a:xfrm>
            <a:off x="0" y="-21771"/>
            <a:ext cx="9027886" cy="687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9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Meal planning session</a:t>
            </a:r>
          </a:p>
          <a:p>
            <a:pPr>
              <a:buFont typeface="Arial" pitchFamily="34" charset="0"/>
              <a:buChar char="•"/>
            </a:pPr>
            <a:endParaRPr lang="en-US" sz="2000" dirty="0" smtClean="0"/>
          </a:p>
          <a:p>
            <a:pPr lvl="1">
              <a:buFont typeface="Arial" pitchFamily="34" charset="0"/>
              <a:buChar char="•"/>
            </a:pPr>
            <a:r>
              <a:rPr lang="en-US" sz="2000" dirty="0" smtClean="0"/>
              <a:t>Plan 3 full days of meals for home</a:t>
            </a:r>
          </a:p>
          <a:p>
            <a:pPr lvl="1">
              <a:buFont typeface="Arial" pitchFamily="34" charset="0"/>
              <a:buChar char="•"/>
            </a:pPr>
            <a:endParaRPr lang="en-US" sz="2000" dirty="0" smtClean="0"/>
          </a:p>
          <a:p>
            <a:pPr lvl="1">
              <a:buFont typeface="Arial" pitchFamily="34" charset="0"/>
              <a:buChar char="•"/>
            </a:pPr>
            <a:r>
              <a:rPr lang="en-US" sz="2000" dirty="0" smtClean="0"/>
              <a:t>Plan 5 meals and one snack or desert for campouts</a:t>
            </a:r>
          </a:p>
          <a:p>
            <a:pPr lvl="1">
              <a:buFont typeface="Arial" pitchFamily="34" charset="0"/>
              <a:buChar char="•"/>
            </a:pPr>
            <a:endParaRPr lang="en-US" sz="2000" dirty="0" smtClean="0"/>
          </a:p>
          <a:p>
            <a:pPr lvl="1">
              <a:buFont typeface="Arial" pitchFamily="34" charset="0"/>
              <a:buChar char="•"/>
            </a:pPr>
            <a:r>
              <a:rPr lang="en-US" sz="2000" dirty="0" smtClean="0"/>
              <a:t>Plan 1 breakfast, 1 lunch, 1 dinner and one snack for backpacking</a:t>
            </a:r>
          </a:p>
          <a:p>
            <a:endParaRPr lang="en-US" dirty="0"/>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MERIT BADGE OVERVIEW</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Classroom</a:t>
            </a:r>
          </a:p>
          <a:p>
            <a:pPr lvl="1">
              <a:buFont typeface="Arial" pitchFamily="34" charset="0"/>
              <a:buChar char="•"/>
            </a:pPr>
            <a:r>
              <a:rPr lang="en-US" sz="2000" dirty="0" smtClean="0"/>
              <a:t>Knowledge of food safety, nutrition, meal planning, preparation, and careers in culinary arts industry</a:t>
            </a:r>
          </a:p>
          <a:p>
            <a:pPr lvl="1">
              <a:buFont typeface="Arial" pitchFamily="34" charset="0"/>
              <a:buChar char="•"/>
            </a:pPr>
            <a:endParaRPr lang="en-US" sz="2000" dirty="0" smtClean="0"/>
          </a:p>
          <a:p>
            <a:pPr>
              <a:buFont typeface="Arial" pitchFamily="34" charset="0"/>
              <a:buChar char="•"/>
            </a:pPr>
            <a:r>
              <a:rPr lang="en-US" sz="2000" dirty="0" smtClean="0"/>
              <a:t>Meal Planning, Prep, and Cooking</a:t>
            </a:r>
          </a:p>
          <a:p>
            <a:pPr lvl="1">
              <a:buFont typeface="Arial" pitchFamily="34" charset="0"/>
              <a:buChar char="•"/>
            </a:pPr>
            <a:r>
              <a:rPr lang="en-US" sz="2000" dirty="0" smtClean="0"/>
              <a:t>9 meals, all but 3 prepared outdoors</a:t>
            </a:r>
          </a:p>
          <a:p>
            <a:pPr lvl="1">
              <a:buFont typeface="Arial" pitchFamily="34" charset="0"/>
              <a:buChar char="•"/>
            </a:pPr>
            <a:r>
              <a:rPr lang="en-US" sz="2000" dirty="0" smtClean="0"/>
              <a:t>1 desert which can be done indoors or outdoors</a:t>
            </a:r>
          </a:p>
          <a:p>
            <a:pPr lvl="1">
              <a:buFont typeface="Arial" pitchFamily="34" charset="0"/>
              <a:buChar char="•"/>
            </a:pPr>
            <a:endParaRPr lang="en-US" sz="2000" dirty="0" smtClean="0"/>
          </a:p>
          <a:p>
            <a:pPr>
              <a:buFont typeface="Arial" pitchFamily="34" charset="0"/>
              <a:buChar char="•"/>
            </a:pPr>
            <a:r>
              <a:rPr lang="en-US" sz="2000" dirty="0" smtClean="0"/>
              <a:t>Outings</a:t>
            </a:r>
          </a:p>
          <a:p>
            <a:pPr lvl="1">
              <a:buFont typeface="Arial" pitchFamily="34" charset="0"/>
              <a:buChar char="•"/>
            </a:pPr>
            <a:r>
              <a:rPr lang="en-US" sz="2000" dirty="0" smtClean="0"/>
              <a:t>Local </a:t>
            </a:r>
            <a:r>
              <a:rPr lang="en-US" sz="2000" dirty="0" smtClean="0"/>
              <a:t>market</a:t>
            </a:r>
            <a:endParaRPr lang="en-US" sz="2000" dirty="0"/>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  </a:t>
            </a:r>
            <a:r>
              <a:rPr lang="en-US" b="1" dirty="0" smtClean="0"/>
              <a:t>1</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2000" dirty="0" smtClean="0"/>
              <a:t>Safety</a:t>
            </a:r>
          </a:p>
          <a:p>
            <a:pPr marL="457200" indent="-457200">
              <a:buFont typeface="+mj-lt"/>
              <a:buAutoNum type="alphaLcParenR"/>
            </a:pPr>
            <a:r>
              <a:rPr lang="en-US" sz="2000" dirty="0" smtClean="0"/>
              <a:t>Explain </a:t>
            </a:r>
            <a:r>
              <a:rPr lang="en-US" sz="2000" dirty="0"/>
              <a:t>to your counselor the most likely hazards you may encounter while participating in cooking activities and what you should do to anticipate, help prevent, mitigate, and respond to these </a:t>
            </a:r>
            <a:r>
              <a:rPr lang="en-US" sz="2000" dirty="0" smtClean="0"/>
              <a:t>hazards.</a:t>
            </a:r>
          </a:p>
          <a:p>
            <a:pPr marL="457200" indent="-457200">
              <a:buFont typeface="+mj-lt"/>
              <a:buAutoNum type="alphaLcParenR"/>
            </a:pPr>
            <a:r>
              <a:rPr lang="en-US" sz="2000" dirty="0" smtClean="0"/>
              <a:t>Show </a:t>
            </a:r>
            <a:r>
              <a:rPr lang="en-US" sz="2000" dirty="0"/>
              <a:t>that you know first aid for and how to prevent injuries or illnesses that could occur while preparing meals and eating, including burns and scalds, cuts, choking, and allergic </a:t>
            </a:r>
            <a:r>
              <a:rPr lang="en-US" sz="2000" dirty="0" smtClean="0"/>
              <a:t>reactions.</a:t>
            </a:r>
          </a:p>
          <a:p>
            <a:pPr marL="457200" indent="-457200">
              <a:buFont typeface="+mj-lt"/>
              <a:buAutoNum type="alphaLcParenR"/>
            </a:pPr>
            <a:r>
              <a:rPr lang="en-US" sz="2000" dirty="0" smtClean="0"/>
              <a:t>Describe </a:t>
            </a:r>
            <a:r>
              <a:rPr lang="en-US" sz="2000" dirty="0"/>
              <a:t>how meat, fish, chicken, eggs, dairy products, and fresh vegetables should be stored, transported, and properly prepared for cooking. Explain how to prevent </a:t>
            </a:r>
            <a:r>
              <a:rPr lang="en-US" sz="2000" dirty="0" smtClean="0"/>
              <a:t>cross-contamination.</a:t>
            </a:r>
          </a:p>
          <a:p>
            <a:pPr marL="457200" indent="-457200">
              <a:buFont typeface="+mj-lt"/>
              <a:buAutoNum type="alphaLcParenR"/>
            </a:pPr>
            <a:r>
              <a:rPr lang="en-US" sz="2000" dirty="0" smtClean="0"/>
              <a:t>Discuss </a:t>
            </a:r>
            <a:r>
              <a:rPr lang="en-US" sz="2000" dirty="0"/>
              <a:t>with your counselor food allergies, food intolerance, and food-related illnesses and diseases. Explain why someone who handles or prepares food needs to be aware of these </a:t>
            </a:r>
            <a:r>
              <a:rPr lang="en-US" sz="2000" dirty="0" smtClean="0"/>
              <a:t>concerns.</a:t>
            </a:r>
          </a:p>
          <a:p>
            <a:pPr marL="457200" indent="-457200">
              <a:buFont typeface="+mj-lt"/>
              <a:buAutoNum type="alphaLcParenR"/>
            </a:pPr>
            <a:r>
              <a:rPr lang="en-US" sz="2000" dirty="0" smtClean="0"/>
              <a:t>Discuss </a:t>
            </a:r>
            <a:r>
              <a:rPr lang="en-US" sz="2000" dirty="0"/>
              <a:t>with your counselor why reading food labels is important. Explain how to identify common allergens such as peanuts, tree nuts, milk, eggs, wheat, soy, and shellfish.</a:t>
            </a:r>
          </a:p>
          <a:p>
            <a:pPr marL="457200" indent="-457200">
              <a:buFont typeface="+mj-lt"/>
              <a:buAutoNum type="alphaLcParenR"/>
            </a:pPr>
            <a:endParaRPr lang="en-US" sz="2000" dirty="0"/>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 2</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sz="2000" dirty="0" smtClean="0"/>
              <a:t>Nutrition</a:t>
            </a:r>
          </a:p>
          <a:p>
            <a:pPr marL="457200" indent="-457200">
              <a:buFont typeface="+mj-lt"/>
              <a:buAutoNum type="alphaLcParenR"/>
            </a:pPr>
            <a:r>
              <a:rPr lang="en-US" sz="2000" dirty="0" smtClean="0"/>
              <a:t>Using </a:t>
            </a:r>
            <a:r>
              <a:rPr lang="en-US" sz="2000" dirty="0"/>
              <a:t>the </a:t>
            </a:r>
            <a:r>
              <a:rPr lang="en-US" sz="2000" dirty="0" err="1"/>
              <a:t>MyPlate</a:t>
            </a:r>
            <a:r>
              <a:rPr lang="en-US" sz="2000" dirty="0"/>
              <a:t> food guide or the current USDA nutrition model, give five examples for EACH of the following food groups, the recommended number of daily servings, and the recommended serving size</a:t>
            </a:r>
            <a:r>
              <a:rPr lang="en-US" sz="2000" dirty="0" smtClean="0"/>
              <a:t>: Fruits,  Vegetables, Grains, Proteins, and Dairy</a:t>
            </a:r>
          </a:p>
          <a:p>
            <a:pPr marL="457200" indent="-457200">
              <a:buFont typeface="+mj-lt"/>
              <a:buAutoNum type="alphaLcParenR"/>
            </a:pPr>
            <a:r>
              <a:rPr lang="en-US" sz="2000" dirty="0" smtClean="0"/>
              <a:t>Explain </a:t>
            </a:r>
            <a:r>
              <a:rPr lang="en-US" sz="2000" dirty="0"/>
              <a:t>why you should limit your intake of oils and sugars</a:t>
            </a:r>
            <a:r>
              <a:rPr lang="en-US" sz="2000" dirty="0" smtClean="0"/>
              <a:t>.</a:t>
            </a:r>
          </a:p>
          <a:p>
            <a:pPr marL="457200" indent="-457200">
              <a:buFont typeface="+mj-lt"/>
              <a:buAutoNum type="alphaLcParenR"/>
            </a:pPr>
            <a:r>
              <a:rPr lang="en-US" sz="2000" dirty="0" smtClean="0"/>
              <a:t>Determine </a:t>
            </a:r>
            <a:r>
              <a:rPr lang="en-US" sz="2000" dirty="0"/>
              <a:t>your daily level of activity and your caloric need based on your activity level. Then, based on the </a:t>
            </a:r>
            <a:r>
              <a:rPr lang="en-US" sz="2000" dirty="0" err="1"/>
              <a:t>MyPlate</a:t>
            </a:r>
            <a:r>
              <a:rPr lang="en-US" sz="2000" dirty="0"/>
              <a:t> food guide, discuss with your counselor an appropriate meal plan for yourself for one day</a:t>
            </a:r>
            <a:r>
              <a:rPr lang="en-US" sz="2000" dirty="0" smtClean="0"/>
              <a:t>.</a:t>
            </a:r>
          </a:p>
          <a:p>
            <a:pPr marL="457200" indent="-457200">
              <a:buFont typeface="+mj-lt"/>
              <a:buAutoNum type="alphaLcParenR"/>
            </a:pPr>
            <a:r>
              <a:rPr lang="en-US" sz="2000" dirty="0" smtClean="0"/>
              <a:t>Discuss </a:t>
            </a:r>
            <a:r>
              <a:rPr lang="en-US" sz="2000" dirty="0"/>
              <a:t>your current eating habits with your counselor and what you can do to eat healthier, based on the </a:t>
            </a:r>
            <a:r>
              <a:rPr lang="en-US" sz="2000" dirty="0" err="1"/>
              <a:t>MyPlate</a:t>
            </a:r>
            <a:r>
              <a:rPr lang="en-US" sz="2000" dirty="0"/>
              <a:t> food guide</a:t>
            </a:r>
            <a:r>
              <a:rPr lang="en-US" sz="2000" dirty="0" smtClean="0"/>
              <a:t>.</a:t>
            </a:r>
          </a:p>
          <a:p>
            <a:pPr marL="457200" indent="-457200">
              <a:buFont typeface="+mj-lt"/>
              <a:buAutoNum type="alphaLcParenR"/>
            </a:pPr>
            <a:r>
              <a:rPr lang="en-US" sz="2000" dirty="0" smtClean="0"/>
              <a:t>Discuss </a:t>
            </a:r>
            <a:r>
              <a:rPr lang="en-US" sz="2000" dirty="0"/>
              <a:t>the following food label terms: calorie, fat, saturated fat, trans fat, cholesterol, sodium, carbohydrate, dietary fiber, sugar, protein. Explain how to calculate total carbohydrates and nutritional values for two servings, based on the serving size specified on the label.</a:t>
            </a:r>
            <a:endParaRPr lang="en-US" sz="2000" dirty="0"/>
          </a:p>
        </p:txBody>
      </p:sp>
    </p:spTree>
    <p:extLst>
      <p:ext uri="{BB962C8B-B14F-4D97-AF65-F5344CB8AC3E}">
        <p14:creationId xmlns:p14="http://schemas.microsoft.com/office/powerpoint/2010/main" val="1240398684"/>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 3</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2000" b="1" dirty="0"/>
              <a:t>Cooking </a:t>
            </a:r>
            <a:r>
              <a:rPr lang="en-US" sz="2000" b="1" dirty="0" smtClean="0"/>
              <a:t>basics</a:t>
            </a:r>
            <a:r>
              <a:rPr lang="en-US" sz="2000" dirty="0"/>
              <a:t> </a:t>
            </a:r>
            <a:endParaRPr lang="en-US" sz="2000" dirty="0" smtClean="0"/>
          </a:p>
          <a:p>
            <a:pPr marL="0" indent="0">
              <a:buNone/>
            </a:pPr>
            <a:r>
              <a:rPr lang="en-US" sz="2000" dirty="0" smtClean="0"/>
              <a:t>Do </a:t>
            </a:r>
            <a:r>
              <a:rPr lang="en-US" sz="2000" dirty="0"/>
              <a:t>the following</a:t>
            </a:r>
            <a:r>
              <a:rPr lang="en-US" sz="2000" dirty="0" smtClean="0"/>
              <a:t>:</a:t>
            </a:r>
          </a:p>
          <a:p>
            <a:pPr marL="457200" indent="-457200">
              <a:buFont typeface="+mj-lt"/>
              <a:buAutoNum type="alphaLcParenR"/>
            </a:pPr>
            <a:r>
              <a:rPr lang="en-US" sz="2000" dirty="0" smtClean="0"/>
              <a:t>Discuss </a:t>
            </a:r>
            <a:r>
              <a:rPr lang="en-US" sz="2000" dirty="0"/>
              <a:t>EACH of the following cooking methods. For each one, describe the equipment needed, how temperature control is maintained, and name at least one food that can be cooked using that method: baking, boiling, broiling, pan frying, simmering, steaming, microwaving, grilling, foil cooking, and use of a Dutch </a:t>
            </a:r>
            <a:r>
              <a:rPr lang="en-US" sz="2000" dirty="0" smtClean="0"/>
              <a:t>oven.</a:t>
            </a:r>
          </a:p>
          <a:p>
            <a:pPr marL="457200" indent="-457200">
              <a:buFont typeface="+mj-lt"/>
              <a:buAutoNum type="alphaLcParenR"/>
            </a:pPr>
            <a:r>
              <a:rPr lang="en-US" sz="2000" dirty="0" smtClean="0"/>
              <a:t>Discuss </a:t>
            </a:r>
            <a:r>
              <a:rPr lang="en-US" sz="2000" dirty="0"/>
              <a:t>the benefits of using a camp stove on an outing vs. a charcoal or wood </a:t>
            </a:r>
            <a:r>
              <a:rPr lang="en-US" sz="2000" dirty="0" smtClean="0"/>
              <a:t>fire.</a:t>
            </a:r>
          </a:p>
          <a:p>
            <a:pPr marL="457200" indent="-457200">
              <a:buFont typeface="+mj-lt"/>
              <a:buAutoNum type="alphaLcParenR"/>
            </a:pPr>
            <a:r>
              <a:rPr lang="en-US" sz="2000" dirty="0" smtClean="0"/>
              <a:t>Describe </a:t>
            </a:r>
            <a:r>
              <a:rPr lang="en-US" sz="2000" dirty="0"/>
              <a:t>for your counselor how to manage your time when preparing a meal so components for each course are ready to serve at the correct time.</a:t>
            </a:r>
          </a:p>
          <a:p>
            <a:pPr marL="457200" indent="-457200">
              <a:buFont typeface="+mj-lt"/>
              <a:buAutoNum type="alphaLcParenR"/>
            </a:pPr>
            <a:endParaRPr lang="en-US" sz="2000" dirty="0"/>
          </a:p>
        </p:txBody>
      </p:sp>
    </p:spTree>
    <p:extLst>
      <p:ext uri="{BB962C8B-B14F-4D97-AF65-F5344CB8AC3E}">
        <p14:creationId xmlns:p14="http://schemas.microsoft.com/office/powerpoint/2010/main" val="3981589522"/>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  </a:t>
            </a:r>
            <a:r>
              <a:rPr lang="en-US" b="1" dirty="0" smtClean="0"/>
              <a:t>4</a:t>
            </a:r>
            <a:endParaRPr lang="en-US" b="1" dirty="0"/>
          </a:p>
        </p:txBody>
      </p:sp>
      <p:sp>
        <p:nvSpPr>
          <p:cNvPr id="3" name="Content Placeholder 2"/>
          <p:cNvSpPr>
            <a:spLocks noGrp="1"/>
          </p:cNvSpPr>
          <p:nvPr>
            <p:ph idx="1"/>
          </p:nvPr>
        </p:nvSpPr>
        <p:spPr/>
        <p:txBody>
          <a:bodyPr>
            <a:normAutofit/>
          </a:bodyPr>
          <a:lstStyle/>
          <a:p>
            <a:pPr marL="571500" indent="-514350">
              <a:buFont typeface="Arial" pitchFamily="34" charset="0"/>
              <a:buChar char="•"/>
            </a:pPr>
            <a:r>
              <a:rPr lang="en-US" sz="2000" dirty="0" smtClean="0"/>
              <a:t>Plan, shop and prepare for yourself and at least one other adult (Need not be consecutive) at home or other location</a:t>
            </a:r>
          </a:p>
          <a:p>
            <a:pPr marL="971550" lvl="1" indent="-457200">
              <a:buFont typeface="Arial" pitchFamily="34" charset="0"/>
              <a:buChar char="•"/>
            </a:pPr>
            <a:r>
              <a:rPr lang="en-US" sz="2000" dirty="0" smtClean="0"/>
              <a:t>Must use at least 5 of the 7 cooking methods</a:t>
            </a:r>
          </a:p>
          <a:p>
            <a:pPr marL="1371600" lvl="2" indent="-457200">
              <a:buFont typeface="Arial" pitchFamily="34" charset="0"/>
              <a:buChar char="•"/>
            </a:pPr>
            <a:r>
              <a:rPr lang="en-US" sz="2000" dirty="0" smtClean="0"/>
              <a:t>1 Breakfast</a:t>
            </a:r>
          </a:p>
          <a:p>
            <a:pPr marL="1371600" lvl="2" indent="-457200">
              <a:buFont typeface="Arial" pitchFamily="34" charset="0"/>
              <a:buChar char="•"/>
            </a:pPr>
            <a:r>
              <a:rPr lang="en-US" sz="2000" dirty="0" smtClean="0"/>
              <a:t>1 Lunch</a:t>
            </a:r>
          </a:p>
          <a:p>
            <a:pPr marL="1371600" lvl="2" indent="-457200">
              <a:buFont typeface="Arial" pitchFamily="34" charset="0"/>
              <a:buChar char="•"/>
            </a:pPr>
            <a:r>
              <a:rPr lang="en-US" sz="2000" dirty="0" smtClean="0"/>
              <a:t>1 Dinner</a:t>
            </a:r>
          </a:p>
          <a:p>
            <a:pPr marL="1371600" lvl="2" indent="-457200">
              <a:buFont typeface="Arial" pitchFamily="34" charset="0"/>
              <a:buChar char="•"/>
            </a:pPr>
            <a:r>
              <a:rPr lang="en-US" sz="2000" dirty="0" smtClean="0"/>
              <a:t>1 Dessert</a:t>
            </a:r>
          </a:p>
          <a:p>
            <a:endParaRPr lang="en-US" dirty="0"/>
          </a:p>
        </p:txBody>
      </p:sp>
    </p:spTree>
    <p:extLst>
      <p:ext uri="{BB962C8B-B14F-4D97-AF65-F5344CB8AC3E}">
        <p14:creationId xmlns:p14="http://schemas.microsoft.com/office/powerpoint/2010/main" val="1953770055"/>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  </a:t>
            </a:r>
            <a:r>
              <a:rPr lang="en-US" b="1" dirty="0" smtClean="0"/>
              <a:t>5</a:t>
            </a:r>
            <a:endParaRPr lang="en-US" b="1" dirty="0"/>
          </a:p>
        </p:txBody>
      </p:sp>
      <p:sp>
        <p:nvSpPr>
          <p:cNvPr id="3" name="Content Placeholder 2"/>
          <p:cNvSpPr>
            <a:spLocks noGrp="1"/>
          </p:cNvSpPr>
          <p:nvPr>
            <p:ph idx="1"/>
          </p:nvPr>
        </p:nvSpPr>
        <p:spPr/>
        <p:txBody>
          <a:bodyPr/>
          <a:lstStyle/>
          <a:p>
            <a:pPr lvl="1">
              <a:buFont typeface="Arial" pitchFamily="34" charset="0"/>
              <a:buChar char="•"/>
            </a:pPr>
            <a:r>
              <a:rPr lang="en-US" sz="2000" dirty="0" smtClean="0"/>
              <a:t>Plan, shop and prepare for your Patrol or group while outdoors</a:t>
            </a:r>
          </a:p>
          <a:p>
            <a:pPr lvl="2">
              <a:buFont typeface="Arial" pitchFamily="34" charset="0"/>
              <a:buChar char="•"/>
            </a:pPr>
            <a:r>
              <a:rPr lang="en-US" sz="2000" dirty="0" smtClean="0"/>
              <a:t>On approved stove or campfire</a:t>
            </a:r>
          </a:p>
          <a:p>
            <a:pPr lvl="3">
              <a:buFont typeface="Arial" pitchFamily="34" charset="0"/>
              <a:buChar char="•"/>
            </a:pPr>
            <a:r>
              <a:rPr lang="en-US" dirty="0" smtClean="0"/>
              <a:t>2 Meals</a:t>
            </a:r>
          </a:p>
          <a:p>
            <a:pPr lvl="2">
              <a:buFont typeface="Arial" pitchFamily="34" charset="0"/>
              <a:buChar char="•"/>
            </a:pPr>
            <a:r>
              <a:rPr lang="en-US" sz="2000" dirty="0" smtClean="0"/>
              <a:t>Using Dutch oven, foil pack or kabobs</a:t>
            </a:r>
          </a:p>
          <a:p>
            <a:pPr lvl="3">
              <a:buFont typeface="Arial" pitchFamily="34" charset="0"/>
              <a:buChar char="•"/>
            </a:pPr>
            <a:r>
              <a:rPr lang="en-US" dirty="0" smtClean="0"/>
              <a:t>1 Meal</a:t>
            </a:r>
          </a:p>
          <a:p>
            <a:endParaRPr lang="en-US" dirty="0"/>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  </a:t>
            </a:r>
            <a:r>
              <a:rPr lang="en-US" b="1" dirty="0" smtClean="0"/>
              <a:t>6</a:t>
            </a:r>
            <a:endParaRPr lang="en-US" b="1"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sz="2000" dirty="0" smtClean="0"/>
              <a:t>Plan, shop and prepare for your Patrol or group while on a Trail hike or </a:t>
            </a:r>
            <a:r>
              <a:rPr lang="en-US" sz="2000" dirty="0" smtClean="0"/>
              <a:t>backpacking</a:t>
            </a:r>
          </a:p>
          <a:p>
            <a:pPr lvl="1">
              <a:buFont typeface="Arial" pitchFamily="34" charset="0"/>
              <a:buChar char="•"/>
            </a:pPr>
            <a:endParaRPr lang="en-US" sz="2000" dirty="0" smtClean="0"/>
          </a:p>
          <a:p>
            <a:pPr lvl="2">
              <a:buFont typeface="Arial" pitchFamily="34" charset="0"/>
              <a:buChar char="•"/>
            </a:pPr>
            <a:r>
              <a:rPr lang="en-US" sz="2000" dirty="0" smtClean="0"/>
              <a:t>That don’t have to be cooked (but can be)</a:t>
            </a:r>
          </a:p>
          <a:p>
            <a:pPr lvl="3">
              <a:buFont typeface="Arial" pitchFamily="34" charset="0"/>
              <a:buChar char="•"/>
            </a:pPr>
            <a:r>
              <a:rPr lang="en-US" dirty="0" smtClean="0"/>
              <a:t>2 meals </a:t>
            </a:r>
          </a:p>
          <a:p>
            <a:pPr lvl="2">
              <a:buFont typeface="Arial" pitchFamily="34" charset="0"/>
              <a:buChar char="•"/>
            </a:pPr>
            <a:r>
              <a:rPr lang="en-US" sz="2000" dirty="0" smtClean="0"/>
              <a:t>Cooked on fire or approved </a:t>
            </a:r>
            <a:r>
              <a:rPr lang="en-US" sz="2000" dirty="0" smtClean="0"/>
              <a:t>trail </a:t>
            </a:r>
            <a:r>
              <a:rPr lang="en-US" sz="2000" dirty="0" smtClean="0"/>
              <a:t>stove</a:t>
            </a:r>
          </a:p>
          <a:p>
            <a:pPr lvl="3">
              <a:buFont typeface="Arial" pitchFamily="34" charset="0"/>
              <a:buChar char="•"/>
            </a:pPr>
            <a:r>
              <a:rPr lang="en-US" dirty="0" smtClean="0"/>
              <a:t>1 meal</a:t>
            </a: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  </a:t>
            </a:r>
            <a:r>
              <a:rPr lang="en-US" b="1" dirty="0" smtClean="0"/>
              <a:t>7</a:t>
            </a:r>
            <a:endParaRPr lang="en-US" dirty="0"/>
          </a:p>
        </p:txBody>
      </p:sp>
      <p:sp>
        <p:nvSpPr>
          <p:cNvPr id="6" name="Content Placeholder 2"/>
          <p:cNvSpPr txBox="1">
            <a:spLocks/>
          </p:cNvSpPr>
          <p:nvPr/>
        </p:nvSpPr>
        <p:spPr>
          <a:xfrm>
            <a:off x="1219200" y="1676400"/>
            <a:ext cx="7315200" cy="4572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451025" lvl="1" indent="0">
              <a:buNone/>
            </a:pPr>
            <a:r>
              <a:rPr lang="en-US" b="1" dirty="0" smtClean="0"/>
              <a:t>Food Related Careers</a:t>
            </a:r>
          </a:p>
          <a:p>
            <a:pPr lvl="1">
              <a:buFont typeface="Arial" pitchFamily="34" charset="0"/>
              <a:buChar char="•"/>
            </a:pPr>
            <a:endParaRPr lang="en-US" sz="2000" dirty="0"/>
          </a:p>
          <a:p>
            <a:pPr lvl="1">
              <a:buFont typeface="Arial" pitchFamily="34" charset="0"/>
              <a:buChar char="•"/>
            </a:pPr>
            <a:r>
              <a:rPr lang="en-US" dirty="0"/>
              <a:t>Find out about three career opportunities in cooking. Select one and find out the education, training, and experience required for this profession. </a:t>
            </a:r>
            <a:endParaRPr lang="en-US" dirty="0" smtClean="0"/>
          </a:p>
          <a:p>
            <a:pPr lvl="1">
              <a:buFont typeface="Arial" pitchFamily="34" charset="0"/>
              <a:buChar char="•"/>
            </a:pPr>
            <a:r>
              <a:rPr lang="en-US" dirty="0" smtClean="0"/>
              <a:t>Discuss </a:t>
            </a:r>
            <a:r>
              <a:rPr lang="en-US" dirty="0"/>
              <a:t>this with your counselor, and explain why this profession might interest you.</a:t>
            </a:r>
          </a:p>
          <a:p>
            <a:pPr lvl="1">
              <a:buFont typeface="Arial" pitchFamily="34" charset="0"/>
              <a:buChar char="•"/>
            </a:pPr>
            <a:endParaRPr lang="en-US" dirty="0" smtClean="0"/>
          </a:p>
        </p:txBody>
      </p:sp>
    </p:spTree>
    <p:extLst>
      <p:ext uri="{BB962C8B-B14F-4D97-AF65-F5344CB8AC3E}">
        <p14:creationId xmlns:p14="http://schemas.microsoft.com/office/powerpoint/2010/main" val="327274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83" t="15238" r="16296" b="3322"/>
          <a:stretch/>
        </p:blipFill>
        <p:spPr bwMode="auto">
          <a:xfrm>
            <a:off x="0" y="29029"/>
            <a:ext cx="9144000" cy="682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65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000" dirty="0" err="1" smtClean="0"/>
              <a:t>MyPlate</a:t>
            </a:r>
            <a:r>
              <a:rPr lang="en-US" sz="2000" dirty="0" smtClean="0"/>
              <a:t> Meal Planning</a:t>
            </a:r>
          </a:p>
          <a:p>
            <a:pPr lvl="1">
              <a:buFont typeface="Arial" pitchFamily="34" charset="0"/>
              <a:buChar char="•"/>
            </a:pPr>
            <a:r>
              <a:rPr lang="en-US" sz="2000" dirty="0" smtClean="0"/>
              <a:t>Fruits</a:t>
            </a:r>
          </a:p>
          <a:p>
            <a:pPr lvl="1">
              <a:buFont typeface="Arial" pitchFamily="34" charset="0"/>
              <a:buChar char="•"/>
            </a:pPr>
            <a:r>
              <a:rPr lang="en-US" sz="2000" dirty="0" smtClean="0"/>
              <a:t>Vegetables</a:t>
            </a:r>
          </a:p>
          <a:p>
            <a:pPr lvl="1">
              <a:buFont typeface="Arial" pitchFamily="34" charset="0"/>
              <a:buChar char="•"/>
            </a:pPr>
            <a:r>
              <a:rPr lang="en-US" sz="2000" dirty="0" smtClean="0"/>
              <a:t>Grains</a:t>
            </a:r>
          </a:p>
          <a:p>
            <a:pPr lvl="1">
              <a:buFont typeface="Arial" pitchFamily="34" charset="0"/>
              <a:buChar char="•"/>
            </a:pPr>
            <a:r>
              <a:rPr lang="en-US" sz="2000" dirty="0" smtClean="0"/>
              <a:t>Proteins</a:t>
            </a:r>
          </a:p>
          <a:p>
            <a:pPr lvl="1">
              <a:buFont typeface="Arial" pitchFamily="34" charset="0"/>
              <a:buChar char="•"/>
            </a:pPr>
            <a:r>
              <a:rPr lang="en-US" sz="2000" dirty="0" smtClean="0"/>
              <a:t>Dairy</a:t>
            </a:r>
          </a:p>
          <a:p>
            <a:pPr lvl="1">
              <a:buFont typeface="Arial" pitchFamily="34" charset="0"/>
              <a:buChar char="•"/>
            </a:pPr>
            <a:endParaRPr lang="en-US" sz="2000" dirty="0" smtClean="0"/>
          </a:p>
          <a:p>
            <a:pPr>
              <a:buFont typeface="Arial" pitchFamily="34" charset="0"/>
              <a:buChar char="•"/>
            </a:pPr>
            <a:r>
              <a:rPr lang="en-US" sz="2000" dirty="0" smtClean="0"/>
              <a:t>Lets see how we did on our sack lunches today</a:t>
            </a:r>
          </a:p>
          <a:p>
            <a:pPr lvl="1">
              <a:buFont typeface="Arial" pitchFamily="34" charset="0"/>
              <a:buChar char="•"/>
            </a:pPr>
            <a:r>
              <a:rPr lang="en-US" sz="2000" dirty="0" smtClean="0"/>
              <a:t>Discussion – does your sack lunch meet the </a:t>
            </a:r>
            <a:r>
              <a:rPr lang="en-US" sz="2000" dirty="0" err="1" smtClean="0"/>
              <a:t>myplate</a:t>
            </a:r>
            <a:r>
              <a:rPr lang="en-US" sz="2000" dirty="0" smtClean="0"/>
              <a:t> guidelines? </a:t>
            </a:r>
          </a:p>
        </p:txBody>
      </p:sp>
    </p:spTree>
    <p:extLst>
      <p:ext uri="{BB962C8B-B14F-4D97-AF65-F5344CB8AC3E}">
        <p14:creationId xmlns:p14="http://schemas.microsoft.com/office/powerpoint/2010/main" val="265419657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TS102787942</Template>
  <TotalTime>18634</TotalTime>
  <Words>7044</Words>
  <Application>Microsoft Office PowerPoint</Application>
  <PresentationFormat>On-screen Show (4:3)</PresentationFormat>
  <Paragraphs>833</Paragraphs>
  <Slides>78</Slides>
  <Notes>64</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Cooking 16x9</vt:lpstr>
      <vt:lpstr>Cooking Merit Badge</vt:lpstr>
      <vt:lpstr>Week 1 &amp; 2</vt:lpstr>
      <vt:lpstr>Nutrition</vt:lpstr>
      <vt:lpstr>NUTRITION</vt:lpstr>
      <vt:lpstr>MyPlate Checklist</vt:lpstr>
      <vt:lpstr>Calculator</vt:lpstr>
      <vt:lpstr>PowerPoint Presentation</vt:lpstr>
      <vt:lpstr>PowerPoint Presentation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NUTRITION</vt:lpstr>
      <vt:lpstr>NEXT</vt:lpstr>
      <vt:lpstr>Week 3</vt:lpstr>
      <vt:lpstr>Health &amp; 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Week 4</vt:lpstr>
      <vt:lpstr>BASICS OF COOKING</vt:lpstr>
      <vt:lpstr>Cooking Basics</vt:lpstr>
      <vt:lpstr>Food Related Careers</vt:lpstr>
      <vt:lpstr>Cooking at Home</vt:lpstr>
      <vt:lpstr>Camp Cooking</vt:lpstr>
      <vt:lpstr>Trail and Backpacking Meals</vt:lpstr>
      <vt:lpstr>PLANNING</vt:lpstr>
      <vt:lpstr>PLANNING</vt:lpstr>
      <vt:lpstr>PowerPoint Presentation</vt:lpstr>
      <vt:lpstr>PLANNING</vt:lpstr>
      <vt:lpstr>PLANNING</vt:lpstr>
      <vt:lpstr>DISCUSSION</vt:lpstr>
      <vt:lpstr>DISCUSSION</vt:lpstr>
      <vt:lpstr>DISCUSSION</vt:lpstr>
      <vt:lpstr>PREPARATION</vt:lpstr>
      <vt:lpstr>PREPARATION</vt:lpstr>
      <vt:lpstr>PREPARATION</vt:lpstr>
      <vt:lpstr>SAFETY</vt:lpstr>
      <vt:lpstr>PLANNING</vt:lpstr>
      <vt:lpstr>PLANNING</vt:lpstr>
      <vt:lpstr>MERIT BADGE OVERVIEW</vt:lpstr>
      <vt:lpstr>REQUIREMENT  1</vt:lpstr>
      <vt:lpstr>REQUIREMENT 2</vt:lpstr>
      <vt:lpstr>REQUIREMENT 3</vt:lpstr>
      <vt:lpstr>REQUIREMENT  4</vt:lpstr>
      <vt:lpstr>REQUIREMENT  5</vt:lpstr>
      <vt:lpstr>REQUIREMENT  6</vt:lpstr>
      <vt:lpstr>REQUIREMENT  7</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Cooking Merit Badge</dc:title>
  <dc:creator>Michelle</dc:creator>
  <cp:lastModifiedBy>Hancock, Terry (Consumer Foods)</cp:lastModifiedBy>
  <cp:revision>1239</cp:revision>
  <cp:lastPrinted>2017-04-03T19:18:04Z</cp:lastPrinted>
  <dcterms:created xsi:type="dcterms:W3CDTF">2013-12-22T18:35:31Z</dcterms:created>
  <dcterms:modified xsi:type="dcterms:W3CDTF">2017-04-03T22:58:57Z</dcterms:modified>
</cp:coreProperties>
</file>